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2" r:id="rId5"/>
    <p:sldId id="281" r:id="rId6"/>
    <p:sldId id="257" r:id="rId7"/>
    <p:sldId id="264" r:id="rId8"/>
    <p:sldId id="278" r:id="rId9"/>
    <p:sldId id="283" r:id="rId10"/>
    <p:sldId id="266" r:id="rId11"/>
    <p:sldId id="279" r:id="rId12"/>
    <p:sldId id="268" r:id="rId13"/>
    <p:sldId id="284" r:id="rId14"/>
    <p:sldId id="285" r:id="rId15"/>
    <p:sldId id="267" r:id="rId16"/>
    <p:sldId id="282" r:id="rId17"/>
    <p:sldId id="272" r:id="rId18"/>
    <p:sldId id="280"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2" d="100"/>
          <a:sy n="92" d="100"/>
        </p:scale>
        <p:origin x="106"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146E4-3C49-4253-BB17-A6DF5DE2BF00}" type="datetimeFigureOut">
              <a:rPr lang="en-US" smtClean="0"/>
              <a:t>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A5BAE-82C6-40B5-9FFE-2A7653640032}" type="slidenum">
              <a:rPr lang="en-US" smtClean="0"/>
              <a:t>‹#›</a:t>
            </a:fld>
            <a:endParaRPr lang="en-US"/>
          </a:p>
        </p:txBody>
      </p:sp>
    </p:spTree>
    <p:extLst>
      <p:ext uri="{BB962C8B-B14F-4D97-AF65-F5344CB8AC3E}">
        <p14:creationId xmlns:p14="http://schemas.microsoft.com/office/powerpoint/2010/main" val="4205003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Agricultural</a:t>
            </a:r>
            <a:r>
              <a:rPr lang="en-US" baseline="0" dirty="0" smtClean="0"/>
              <a:t> Enterprise Areas, or AEAs, are a part of the state of Wisconsin’s Farmland Preservation Program. The program consists of farmland preservation planning, which lays the foundation for participating in other aspects of the program, farmland preservation zoning, and AEAs. </a:t>
            </a:r>
            <a:endParaRPr lang="en-US" dirty="0"/>
          </a:p>
        </p:txBody>
      </p:sp>
      <p:sp>
        <p:nvSpPr>
          <p:cNvPr id="4" name="Slide Number Placeholder 3"/>
          <p:cNvSpPr>
            <a:spLocks noGrp="1"/>
          </p:cNvSpPr>
          <p:nvPr>
            <p:ph type="sldNum" sz="quarter" idx="10"/>
          </p:nvPr>
        </p:nvSpPr>
        <p:spPr/>
        <p:txBody>
          <a:bodyPr/>
          <a:lstStyle/>
          <a:p>
            <a:pPr defTabSz="931774">
              <a:defRPr/>
            </a:pPr>
            <a:fld id="{333509E2-8AF2-452F-908A-7CAA2F8E9803}"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97692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83F62-DF2B-415E-A26C-B77332E8A173}" type="slidenum">
              <a:rPr lang="en-US" smtClean="0"/>
              <a:t>14</a:t>
            </a:fld>
            <a:endParaRPr lang="en-US"/>
          </a:p>
        </p:txBody>
      </p:sp>
    </p:spTree>
    <p:extLst>
      <p:ext uri="{BB962C8B-B14F-4D97-AF65-F5344CB8AC3E}">
        <p14:creationId xmlns:p14="http://schemas.microsoft.com/office/powerpoint/2010/main" val="2755813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70AD07-325D-41E3-B834-D934AF2550E7}"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A2173-9E3B-4E07-9BE9-2CA913CAA7B3}" type="slidenum">
              <a:rPr lang="en-US" smtClean="0"/>
              <a:t>‹#›</a:t>
            </a:fld>
            <a:endParaRPr lang="en-US"/>
          </a:p>
        </p:txBody>
      </p:sp>
    </p:spTree>
    <p:extLst>
      <p:ext uri="{BB962C8B-B14F-4D97-AF65-F5344CB8AC3E}">
        <p14:creationId xmlns:p14="http://schemas.microsoft.com/office/powerpoint/2010/main" val="383738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0AD07-325D-41E3-B834-D934AF2550E7}"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A2173-9E3B-4E07-9BE9-2CA913CAA7B3}" type="slidenum">
              <a:rPr lang="en-US" smtClean="0"/>
              <a:t>‹#›</a:t>
            </a:fld>
            <a:endParaRPr lang="en-US"/>
          </a:p>
        </p:txBody>
      </p:sp>
    </p:spTree>
    <p:extLst>
      <p:ext uri="{BB962C8B-B14F-4D97-AF65-F5344CB8AC3E}">
        <p14:creationId xmlns:p14="http://schemas.microsoft.com/office/powerpoint/2010/main" val="104990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0AD07-325D-41E3-B834-D934AF2550E7}"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A2173-9E3B-4E07-9BE9-2CA913CAA7B3}" type="slidenum">
              <a:rPr lang="en-US" smtClean="0"/>
              <a:t>‹#›</a:t>
            </a:fld>
            <a:endParaRPr lang="en-US"/>
          </a:p>
        </p:txBody>
      </p:sp>
    </p:spTree>
    <p:extLst>
      <p:ext uri="{BB962C8B-B14F-4D97-AF65-F5344CB8AC3E}">
        <p14:creationId xmlns:p14="http://schemas.microsoft.com/office/powerpoint/2010/main" val="281585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0AD07-325D-41E3-B834-D934AF2550E7}"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A2173-9E3B-4E07-9BE9-2CA913CAA7B3}" type="slidenum">
              <a:rPr lang="en-US" smtClean="0"/>
              <a:t>‹#›</a:t>
            </a:fld>
            <a:endParaRPr lang="en-US"/>
          </a:p>
        </p:txBody>
      </p:sp>
    </p:spTree>
    <p:extLst>
      <p:ext uri="{BB962C8B-B14F-4D97-AF65-F5344CB8AC3E}">
        <p14:creationId xmlns:p14="http://schemas.microsoft.com/office/powerpoint/2010/main" val="3641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70AD07-325D-41E3-B834-D934AF2550E7}"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A2173-9E3B-4E07-9BE9-2CA913CAA7B3}" type="slidenum">
              <a:rPr lang="en-US" smtClean="0"/>
              <a:t>‹#›</a:t>
            </a:fld>
            <a:endParaRPr lang="en-US"/>
          </a:p>
        </p:txBody>
      </p:sp>
    </p:spTree>
    <p:extLst>
      <p:ext uri="{BB962C8B-B14F-4D97-AF65-F5344CB8AC3E}">
        <p14:creationId xmlns:p14="http://schemas.microsoft.com/office/powerpoint/2010/main" val="12786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70AD07-325D-41E3-B834-D934AF2550E7}"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A2173-9E3B-4E07-9BE9-2CA913CAA7B3}" type="slidenum">
              <a:rPr lang="en-US" smtClean="0"/>
              <a:t>‹#›</a:t>
            </a:fld>
            <a:endParaRPr lang="en-US"/>
          </a:p>
        </p:txBody>
      </p:sp>
    </p:spTree>
    <p:extLst>
      <p:ext uri="{BB962C8B-B14F-4D97-AF65-F5344CB8AC3E}">
        <p14:creationId xmlns:p14="http://schemas.microsoft.com/office/powerpoint/2010/main" val="227720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70AD07-325D-41E3-B834-D934AF2550E7}"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AA2173-9E3B-4E07-9BE9-2CA913CAA7B3}" type="slidenum">
              <a:rPr lang="en-US" smtClean="0"/>
              <a:t>‹#›</a:t>
            </a:fld>
            <a:endParaRPr lang="en-US"/>
          </a:p>
        </p:txBody>
      </p:sp>
    </p:spTree>
    <p:extLst>
      <p:ext uri="{BB962C8B-B14F-4D97-AF65-F5344CB8AC3E}">
        <p14:creationId xmlns:p14="http://schemas.microsoft.com/office/powerpoint/2010/main" val="282616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70AD07-325D-41E3-B834-D934AF2550E7}"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AA2173-9E3B-4E07-9BE9-2CA913CAA7B3}" type="slidenum">
              <a:rPr lang="en-US" smtClean="0"/>
              <a:t>‹#›</a:t>
            </a:fld>
            <a:endParaRPr lang="en-US"/>
          </a:p>
        </p:txBody>
      </p:sp>
    </p:spTree>
    <p:extLst>
      <p:ext uri="{BB962C8B-B14F-4D97-AF65-F5344CB8AC3E}">
        <p14:creationId xmlns:p14="http://schemas.microsoft.com/office/powerpoint/2010/main" val="1102637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0AD07-325D-41E3-B834-D934AF2550E7}"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AA2173-9E3B-4E07-9BE9-2CA913CAA7B3}" type="slidenum">
              <a:rPr lang="en-US" smtClean="0"/>
              <a:t>‹#›</a:t>
            </a:fld>
            <a:endParaRPr lang="en-US"/>
          </a:p>
        </p:txBody>
      </p:sp>
    </p:spTree>
    <p:extLst>
      <p:ext uri="{BB962C8B-B14F-4D97-AF65-F5344CB8AC3E}">
        <p14:creationId xmlns:p14="http://schemas.microsoft.com/office/powerpoint/2010/main" val="55706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70AD07-325D-41E3-B834-D934AF2550E7}"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A2173-9E3B-4E07-9BE9-2CA913CAA7B3}" type="slidenum">
              <a:rPr lang="en-US" smtClean="0"/>
              <a:t>‹#›</a:t>
            </a:fld>
            <a:endParaRPr lang="en-US"/>
          </a:p>
        </p:txBody>
      </p:sp>
    </p:spTree>
    <p:extLst>
      <p:ext uri="{BB962C8B-B14F-4D97-AF65-F5344CB8AC3E}">
        <p14:creationId xmlns:p14="http://schemas.microsoft.com/office/powerpoint/2010/main" val="28972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70AD07-325D-41E3-B834-D934AF2550E7}"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A2173-9E3B-4E07-9BE9-2CA913CAA7B3}" type="slidenum">
              <a:rPr lang="en-US" smtClean="0"/>
              <a:t>‹#›</a:t>
            </a:fld>
            <a:endParaRPr lang="en-US"/>
          </a:p>
        </p:txBody>
      </p:sp>
    </p:spTree>
    <p:extLst>
      <p:ext uri="{BB962C8B-B14F-4D97-AF65-F5344CB8AC3E}">
        <p14:creationId xmlns:p14="http://schemas.microsoft.com/office/powerpoint/2010/main" val="340212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0AD07-325D-41E3-B834-D934AF2550E7}" type="datetimeFigureOut">
              <a:rPr lang="en-US" smtClean="0"/>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A2173-9E3B-4E07-9BE9-2CA913CAA7B3}" type="slidenum">
              <a:rPr lang="en-US" smtClean="0"/>
              <a:t>‹#›</a:t>
            </a:fld>
            <a:endParaRPr lang="en-US"/>
          </a:p>
        </p:txBody>
      </p:sp>
    </p:spTree>
    <p:extLst>
      <p:ext uri="{BB962C8B-B14F-4D97-AF65-F5344CB8AC3E}">
        <p14:creationId xmlns:p14="http://schemas.microsoft.com/office/powerpoint/2010/main" val="305167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atcp.wi.gov/Pages/Programs_Services/ConservationCompliance.aspx"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DATCPWorkingLands@Wisconsin.gov" TargetMode="External"/><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datcp/darm/BLWR/BLWRPhotos/Forms/Thumbnails.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atcp.wi.gov/Pages/Programs_Services/FPAgreements.aspx"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datcp.wi.gov/Pages/Programs_Services/FPPlanning.aspx" TargetMode="External"/><Relationship Id="rId5" Type="http://schemas.openxmlformats.org/officeDocument/2006/relationships/hyperlink" Target="https://datcp.wi.gov/Pages/Programs_Services/AgriculturalEnterpriseAreas.aspx" TargetMode="External"/><Relationship Id="rId4" Type="http://schemas.openxmlformats.org/officeDocument/2006/relationships/hyperlink" Target="https://datcp.wi.gov/Pages/Programs_Services/FPZoning.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4043" y="2156819"/>
            <a:ext cx="9144000" cy="461962"/>
          </a:xfrm>
          <a:solidFill>
            <a:schemeClr val="accent6">
              <a:lumMod val="50000"/>
            </a:schemeClr>
          </a:solidFill>
          <a:effectLst>
            <a:outerShdw blurRad="50800" dist="38100" dir="2700000" algn="tl" rotWithShape="0">
              <a:prstClr val="black">
                <a:alpha val="40000"/>
              </a:prstClr>
            </a:outerShdw>
          </a:effectLst>
        </p:spPr>
        <p:txBody>
          <a:bodyPr/>
          <a:lstStyle/>
          <a:p>
            <a:r>
              <a:rPr lang="en-US" dirty="0" smtClean="0">
                <a:solidFill>
                  <a:schemeClr val="bg1"/>
                </a:solidFill>
              </a:rPr>
              <a:t>Town of Springdale, Dane County 1/7/19</a:t>
            </a:r>
            <a:endParaRPr lang="en-US" dirty="0">
              <a:solidFill>
                <a:schemeClr val="bg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5440" b="15968"/>
          <a:stretch/>
        </p:blipFill>
        <p:spPr>
          <a:xfrm>
            <a:off x="583293" y="3378200"/>
            <a:ext cx="10985500" cy="2597613"/>
          </a:xfrm>
          <a:prstGeom prst="rect">
            <a:avLst/>
          </a:prstGeom>
          <a:effectLst>
            <a:outerShdw blurRad="50800" dist="38100" dir="2700000" algn="tl" rotWithShape="0">
              <a:prstClr val="black">
                <a:alpha val="40000"/>
              </a:prstClr>
            </a:outerShdw>
          </a:effectLst>
        </p:spPr>
      </p:pic>
      <p:sp>
        <p:nvSpPr>
          <p:cNvPr id="5" name="Title 4"/>
          <p:cNvSpPr>
            <a:spLocks noGrp="1"/>
          </p:cNvSpPr>
          <p:nvPr>
            <p:ph type="ctrTitle"/>
          </p:nvPr>
        </p:nvSpPr>
        <p:spPr>
          <a:xfrm>
            <a:off x="493486" y="-396476"/>
            <a:ext cx="11165114" cy="2387600"/>
          </a:xfrm>
        </p:spPr>
        <p:txBody>
          <a:bodyPr/>
          <a:lstStyle/>
          <a:p>
            <a:r>
              <a:rPr lang="en-US" dirty="0" smtClean="0"/>
              <a:t>Farmland Preservation Program</a:t>
            </a:r>
            <a:endParaRPr lang="en-US" dirty="0"/>
          </a:p>
        </p:txBody>
      </p:sp>
    </p:spTree>
    <p:extLst>
      <p:ext uri="{BB962C8B-B14F-4D97-AF65-F5344CB8AC3E}">
        <p14:creationId xmlns:p14="http://schemas.microsoft.com/office/powerpoint/2010/main" val="3820238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231" y="569661"/>
            <a:ext cx="10515600" cy="1325563"/>
          </a:xfrm>
        </p:spPr>
        <p:txBody>
          <a:bodyPr>
            <a:normAutofit fontScale="90000"/>
          </a:bodyPr>
          <a:lstStyle/>
          <a:p>
            <a:r>
              <a:rPr lang="en-US" dirty="0" smtClean="0"/>
              <a:t>If my farm is zoned in a Farmland Preservation zoning district, do I have to participate in the program? </a:t>
            </a:r>
            <a:endParaRPr lang="en-US" dirty="0"/>
          </a:p>
        </p:txBody>
      </p:sp>
      <p:sp>
        <p:nvSpPr>
          <p:cNvPr id="3" name="Content Placeholder 1"/>
          <p:cNvSpPr txBox="1">
            <a:spLocks/>
          </p:cNvSpPr>
          <p:nvPr/>
        </p:nvSpPr>
        <p:spPr>
          <a:xfrm>
            <a:off x="1096289" y="2380696"/>
            <a:ext cx="9575721" cy="38778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mtClean="0"/>
              <a:t>No, if you live within a farmland preservation zoning district you do not have to claim the farmland preservation credit</a:t>
            </a:r>
          </a:p>
          <a:p>
            <a:pPr lvl="1"/>
            <a:r>
              <a:rPr lang="en-US" sz="2000" smtClean="0"/>
              <a:t>Landowners that do not participate in the program still must follow the land use regulations in the zoning district </a:t>
            </a:r>
          </a:p>
          <a:p>
            <a:pPr lvl="1"/>
            <a:r>
              <a:rPr lang="en-US" sz="2000" smtClean="0"/>
              <a:t>If you choose to participate, you must meet applicable soil and water conservation standards</a:t>
            </a:r>
          </a:p>
          <a:p>
            <a:pPr lvl="1"/>
            <a:r>
              <a:rPr lang="en-US" sz="2000" smtClean="0"/>
              <a:t>Landowners that participate may be eligible to claim the $7.50/acre income tax credit</a:t>
            </a:r>
          </a:p>
          <a:p>
            <a:pPr lvl="1"/>
            <a:endParaRPr lang="en-US" sz="2000" dirty="0"/>
          </a:p>
        </p:txBody>
      </p:sp>
    </p:spTree>
    <p:extLst>
      <p:ext uri="{BB962C8B-B14F-4D97-AF65-F5344CB8AC3E}">
        <p14:creationId xmlns:p14="http://schemas.microsoft.com/office/powerpoint/2010/main" val="2421625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Is there a conversion fee for rezoning out of an </a:t>
            </a:r>
            <a:r>
              <a:rPr lang="en-US" dirty="0" smtClean="0">
                <a:latin typeface="Calibri" panose="020F0502020204030204" pitchFamily="34" charset="0"/>
              </a:rPr>
              <a:t>FP Zoning </a:t>
            </a:r>
            <a:r>
              <a:rPr lang="en-US" dirty="0">
                <a:latin typeface="Calibri" panose="020F0502020204030204" pitchFamily="34" charset="0"/>
              </a:rPr>
              <a:t>District? </a:t>
            </a:r>
            <a:endParaRPr lang="en-US" dirty="0"/>
          </a:p>
        </p:txBody>
      </p:sp>
      <p:sp>
        <p:nvSpPr>
          <p:cNvPr id="3" name="TextBox 2"/>
          <p:cNvSpPr txBox="1"/>
          <p:nvPr/>
        </p:nvSpPr>
        <p:spPr>
          <a:xfrm>
            <a:off x="1124085" y="2289451"/>
            <a:ext cx="9644178" cy="1840504"/>
          </a:xfrm>
          <a:prstGeom prst="rect">
            <a:avLst/>
          </a:prstGeom>
          <a:noFill/>
        </p:spPr>
        <p:txBody>
          <a:bodyPr wrap="square" rtlCol="0">
            <a:spAutoFit/>
          </a:bodyPr>
          <a:lstStyle/>
          <a:p>
            <a:pPr marL="880110" lvl="1" indent="-571500" defTabSz="685800">
              <a:spcBef>
                <a:spcPct val="20000"/>
              </a:spcBef>
              <a:buFont typeface="Arial" panose="020B0604020202020204" pitchFamily="34" charset="0"/>
              <a:buChar char="•"/>
            </a:pPr>
            <a:r>
              <a:rPr lang="en-US" sz="2800" dirty="0">
                <a:solidFill>
                  <a:schemeClr val="tx1">
                    <a:lumMod val="85000"/>
                    <a:lumOff val="15000"/>
                  </a:schemeClr>
                </a:solidFill>
                <a:latin typeface="Calibri" panose="020F0502020204030204" pitchFamily="34" charset="0"/>
              </a:rPr>
              <a:t>No!</a:t>
            </a:r>
          </a:p>
          <a:p>
            <a:pPr marL="880110" lvl="1" indent="-571500" defTabSz="685800">
              <a:spcBef>
                <a:spcPct val="20000"/>
              </a:spcBef>
              <a:buFont typeface="Arial" panose="020B0604020202020204" pitchFamily="34" charset="0"/>
              <a:buChar char="•"/>
            </a:pPr>
            <a:r>
              <a:rPr lang="en-US" sz="2800" dirty="0">
                <a:solidFill>
                  <a:schemeClr val="tx1">
                    <a:lumMod val="85000"/>
                    <a:lumOff val="15000"/>
                  </a:schemeClr>
                </a:solidFill>
                <a:latin typeface="Calibri" panose="020F0502020204030204" pitchFamily="34" charset="0"/>
              </a:rPr>
              <a:t>The rezone conversion fee was removed from statutes in </a:t>
            </a:r>
            <a:r>
              <a:rPr lang="en-US" sz="2800" dirty="0" smtClean="0">
                <a:solidFill>
                  <a:schemeClr val="tx1">
                    <a:lumMod val="85000"/>
                    <a:lumOff val="15000"/>
                  </a:schemeClr>
                </a:solidFill>
                <a:latin typeface="Calibri" panose="020F0502020204030204" pitchFamily="34" charset="0"/>
              </a:rPr>
              <a:t>2011</a:t>
            </a:r>
          </a:p>
          <a:p>
            <a:pPr marL="1223010" lvl="2" indent="-457200" defTabSz="685800">
              <a:spcBef>
                <a:spcPct val="20000"/>
              </a:spcBef>
              <a:buFont typeface="Arial" panose="020B0604020202020204" pitchFamily="34" charset="0"/>
              <a:buChar char="•"/>
            </a:pPr>
            <a:r>
              <a:rPr lang="en-US" sz="2000" dirty="0" smtClean="0">
                <a:solidFill>
                  <a:schemeClr val="tx1">
                    <a:lumMod val="85000"/>
                    <a:lumOff val="15000"/>
                  </a:schemeClr>
                </a:solidFill>
                <a:latin typeface="Calibri" panose="020F0502020204030204" pitchFamily="34" charset="0"/>
              </a:rPr>
              <a:t>Local </a:t>
            </a:r>
            <a:r>
              <a:rPr lang="en-US" sz="2000" dirty="0">
                <a:solidFill>
                  <a:schemeClr val="tx1">
                    <a:lumMod val="85000"/>
                    <a:lumOff val="15000"/>
                  </a:schemeClr>
                </a:solidFill>
                <a:latin typeface="Calibri" panose="020F0502020204030204" pitchFamily="34" charset="0"/>
              </a:rPr>
              <a:t>jurisdictions may still issue </a:t>
            </a:r>
            <a:r>
              <a:rPr lang="en-US" sz="2000" dirty="0" smtClean="0">
                <a:solidFill>
                  <a:schemeClr val="tx1">
                    <a:lumMod val="85000"/>
                    <a:lumOff val="15000"/>
                  </a:schemeClr>
                </a:solidFill>
                <a:latin typeface="Calibri" panose="020F0502020204030204" pitchFamily="34" charset="0"/>
              </a:rPr>
              <a:t>an administrative fee for a rezone</a:t>
            </a:r>
            <a:endParaRPr lang="en-US" sz="2000" dirty="0">
              <a:solidFill>
                <a:schemeClr val="tx1">
                  <a:lumMod val="85000"/>
                  <a:lumOff val="15000"/>
                </a:schemeClr>
              </a:solidFill>
              <a:latin typeface="Calibri" panose="020F0502020204030204" pitchFamily="34" charset="0"/>
            </a:endParaRPr>
          </a:p>
        </p:txBody>
      </p:sp>
    </p:spTree>
    <p:extLst>
      <p:ext uri="{BB962C8B-B14F-4D97-AF65-F5344CB8AC3E}">
        <p14:creationId xmlns:p14="http://schemas.microsoft.com/office/powerpoint/2010/main" val="3243248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What are the takeaways for FP Zoning? </a:t>
            </a:r>
            <a:endParaRPr lang="en-US" dirty="0">
              <a:effectLst>
                <a:outerShdw blurRad="38100" dist="38100" dir="2700000" algn="tl">
                  <a:srgbClr val="000000">
                    <a:alpha val="43137"/>
                  </a:srgbClr>
                </a:outerShdw>
              </a:effectLst>
            </a:endParaRPr>
          </a:p>
        </p:txBody>
      </p:sp>
      <p:sp>
        <p:nvSpPr>
          <p:cNvPr id="3" name="TextBox 2"/>
          <p:cNvSpPr txBox="1"/>
          <p:nvPr/>
        </p:nvSpPr>
        <p:spPr>
          <a:xfrm>
            <a:off x="661737" y="1690688"/>
            <a:ext cx="11213431" cy="3754874"/>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Farmland Preservation Zoning Ordinances are locally crafted and administered</a:t>
            </a:r>
          </a:p>
          <a:p>
            <a:pPr marL="742950" lvl="2" indent="-285750">
              <a:buFont typeface="Arial" panose="020B0604020202020204" pitchFamily="34" charset="0"/>
              <a:buChar char="•"/>
            </a:pPr>
            <a:r>
              <a:rPr lang="en-US" sz="2000" dirty="0" smtClean="0">
                <a:latin typeface="Calibri" panose="020F0502020204030204" pitchFamily="34" charset="0"/>
              </a:rPr>
              <a:t>They are certified by DATCP to ensure that Ch. 91 standards are met (but they are locally enforced) </a:t>
            </a:r>
          </a:p>
          <a:p>
            <a:pPr marL="1200150" lvl="2" indent="-285750">
              <a:buFont typeface="Arial" panose="020B0604020202020204" pitchFamily="34" charset="0"/>
              <a:buChar char="•"/>
            </a:pPr>
            <a:r>
              <a:rPr lang="en-US" sz="2000" dirty="0" smtClean="0">
                <a:latin typeface="Calibri" panose="020F0502020204030204" pitchFamily="34" charset="0"/>
              </a:rPr>
              <a:t>FP Zoning can be adopted by a Town, City, Village, ETZ or </a:t>
            </a:r>
            <a:r>
              <a:rPr lang="en-US" sz="2000" u="sng" dirty="0" smtClean="0">
                <a:latin typeface="Calibri" panose="020F0502020204030204" pitchFamily="34" charset="0"/>
              </a:rPr>
              <a:t>County</a:t>
            </a:r>
          </a:p>
          <a:p>
            <a:pPr lvl="2"/>
            <a:endParaRPr lang="en-US" sz="2000" u="sng" dirty="0" smtClean="0">
              <a:latin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rPr>
              <a:t>You do not have to claim the farmland preservation credit if you live in a certified district</a:t>
            </a:r>
          </a:p>
          <a:p>
            <a:pPr marL="742950" lvl="1" indent="-285750">
              <a:buFont typeface="Arial" panose="020B0604020202020204" pitchFamily="34" charset="0"/>
              <a:buChar char="•"/>
            </a:pPr>
            <a:r>
              <a:rPr lang="en-US" sz="2000" dirty="0" smtClean="0">
                <a:latin typeface="Calibri" panose="020F0502020204030204" pitchFamily="34" charset="0"/>
              </a:rPr>
              <a:t>If you live in a certified district and choose not to claim the credit, you still have to adhere to the use regulations of the district </a:t>
            </a:r>
          </a:p>
          <a:p>
            <a:pPr marL="742950" lvl="1" indent="-285750">
              <a:buFont typeface="Arial" panose="020B0604020202020204" pitchFamily="34" charset="0"/>
              <a:buChar char="•"/>
            </a:pPr>
            <a:r>
              <a:rPr lang="en-US" sz="2000" dirty="0" smtClean="0">
                <a:latin typeface="Calibri" panose="020F0502020204030204" pitchFamily="34" charset="0"/>
              </a:rPr>
              <a:t>Landowners that do want to claim the credit need to meet state soil and water conservation standards</a:t>
            </a:r>
          </a:p>
          <a:p>
            <a:pPr marL="285750" indent="-285750">
              <a:buFont typeface="Arial" panose="020B0604020202020204" pitchFamily="34" charset="0"/>
              <a:buChar char="•"/>
            </a:pPr>
            <a:r>
              <a:rPr lang="en-US" sz="2000" dirty="0" smtClean="0">
                <a:latin typeface="Calibri" panose="020F0502020204030204" pitchFamily="34" charset="0"/>
              </a:rPr>
              <a:t>Landowners with certified FP Zoning may be eligible to claim the $7.50/acre tax credit </a:t>
            </a:r>
          </a:p>
          <a:p>
            <a:pPr marL="285750" indent="-285750">
              <a:buFont typeface="Arial" panose="020B0604020202020204" pitchFamily="34" charset="0"/>
              <a:buChar char="•"/>
            </a:pPr>
            <a:r>
              <a:rPr lang="en-US" sz="2000" dirty="0" smtClean="0">
                <a:latin typeface="Calibri" panose="020F0502020204030204" pitchFamily="34" charset="0"/>
              </a:rPr>
              <a:t>Implement local conservation and farmland protection goals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27292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5299364" cy="6858000"/>
            <a:chOff x="0" y="0"/>
            <a:chExt cx="5299364" cy="685800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99364" cy="6858000"/>
            </a:xfrm>
            <a:prstGeom prst="rect">
              <a:avLst/>
            </a:prstGeom>
          </p:spPr>
        </p:pic>
        <p:sp>
          <p:nvSpPr>
            <p:cNvPr id="4" name="TextBox 3"/>
            <p:cNvSpPr txBox="1"/>
            <p:nvPr/>
          </p:nvSpPr>
          <p:spPr>
            <a:xfrm>
              <a:off x="1308100" y="241300"/>
              <a:ext cx="2679700"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Credits Received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Tax Year 2016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Content Placeholder 2"/>
          <p:cNvSpPr txBox="1">
            <a:spLocks/>
          </p:cNvSpPr>
          <p:nvPr/>
        </p:nvSpPr>
        <p:spPr>
          <a:xfrm>
            <a:off x="5490637" y="994900"/>
            <a:ext cx="6091762" cy="420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Font typeface="Wingdings" panose="05000000000000000000" pitchFamily="2" charset="2"/>
              <a:buChar char="§"/>
              <a:defRPr/>
            </a:pPr>
            <a:r>
              <a:rPr lang="en-US" dirty="0" smtClean="0"/>
              <a:t>Refundable income tax credit</a:t>
            </a:r>
          </a:p>
          <a:p>
            <a:pPr>
              <a:spcBef>
                <a:spcPts val="1200"/>
              </a:spcBef>
              <a:buFont typeface="Wingdings" panose="05000000000000000000" pitchFamily="2" charset="2"/>
              <a:buChar char="§"/>
              <a:defRPr/>
            </a:pPr>
            <a:r>
              <a:rPr lang="en-US" dirty="0" smtClean="0"/>
              <a:t>Flat, per-acre credit ($5, $7.50, or $10 per acre)</a:t>
            </a:r>
          </a:p>
          <a:p>
            <a:pPr>
              <a:spcBef>
                <a:spcPts val="1200"/>
              </a:spcBef>
              <a:buFont typeface="Wingdings" panose="05000000000000000000" pitchFamily="2" charset="2"/>
              <a:buChar char="§"/>
              <a:defRPr/>
            </a:pPr>
            <a:r>
              <a:rPr lang="en-US" dirty="0" smtClean="0"/>
              <a:t>No maximum</a:t>
            </a:r>
          </a:p>
          <a:p>
            <a:pPr>
              <a:spcBef>
                <a:spcPts val="1200"/>
              </a:spcBef>
              <a:buFont typeface="Wingdings" panose="05000000000000000000" pitchFamily="2" charset="2"/>
              <a:buChar char="§"/>
              <a:defRPr/>
            </a:pPr>
            <a:r>
              <a:rPr lang="en-US" dirty="0" smtClean="0"/>
              <a:t>No acreage minimum</a:t>
            </a:r>
          </a:p>
          <a:p>
            <a:pPr>
              <a:spcBef>
                <a:spcPts val="1200"/>
              </a:spcBef>
              <a:buFont typeface="Wingdings" panose="05000000000000000000" pitchFamily="2" charset="2"/>
              <a:buChar char="§"/>
              <a:defRPr/>
            </a:pPr>
            <a:r>
              <a:rPr lang="en-US" dirty="0" smtClean="0"/>
              <a:t>Average claim approximately $1,440 in 2016</a:t>
            </a:r>
          </a:p>
          <a:p>
            <a:pPr>
              <a:spcBef>
                <a:spcPts val="1200"/>
              </a:spcBef>
              <a:buFont typeface="Wingdings" panose="05000000000000000000" pitchFamily="2" charset="2"/>
              <a:buChar char="§"/>
              <a:defRPr/>
            </a:pPr>
            <a:r>
              <a:rPr lang="en-US" dirty="0" smtClean="0"/>
              <a:t>Can include managed forest land</a:t>
            </a:r>
          </a:p>
          <a:p>
            <a:pPr>
              <a:spcBef>
                <a:spcPts val="1200"/>
              </a:spcBef>
              <a:buFont typeface="Wingdings" panose="05000000000000000000" pitchFamily="2" charset="2"/>
              <a:buChar char="§"/>
              <a:defRPr/>
            </a:pPr>
            <a:r>
              <a:rPr lang="en-US" dirty="0" smtClean="0"/>
              <a:t>Must be in compliance with state soil &amp; water conservation standards</a:t>
            </a:r>
          </a:p>
          <a:p>
            <a:pPr>
              <a:spcBef>
                <a:spcPts val="1200"/>
              </a:spcBef>
              <a:buFont typeface="Wingdings" panose="05000000000000000000" pitchFamily="2" charset="2"/>
              <a:buChar char="§"/>
              <a:defRPr/>
            </a:pPr>
            <a:endParaRPr lang="en-US" dirty="0"/>
          </a:p>
        </p:txBody>
      </p:sp>
    </p:spTree>
    <p:extLst>
      <p:ext uri="{BB962C8B-B14F-4D97-AF65-F5344CB8AC3E}">
        <p14:creationId xmlns:p14="http://schemas.microsoft.com/office/powerpoint/2010/main" val="3152123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90895"/>
            <a:ext cx="10515600" cy="1325563"/>
          </a:xfrm>
        </p:spPr>
        <p:txBody>
          <a:bodyPr/>
          <a:lstStyle/>
          <a:p>
            <a:r>
              <a:rPr lang="en-US" dirty="0" smtClean="0"/>
              <a:t>Farmland Preservation Tax Credits</a:t>
            </a:r>
            <a:endParaRPr lang="en-US" dirty="0"/>
          </a:p>
        </p:txBody>
      </p:sp>
      <p:sp>
        <p:nvSpPr>
          <p:cNvPr id="6" name="Control 1"/>
          <p:cNvSpPr>
            <a:spLocks noChangeArrowheads="1" noChangeShapeType="1"/>
          </p:cNvSpPr>
          <p:nvPr/>
        </p:nvSpPr>
        <p:spPr bwMode="auto">
          <a:xfrm>
            <a:off x="3925888" y="8761413"/>
            <a:ext cx="3957637" cy="26320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856" y="1902693"/>
            <a:ext cx="8267700" cy="4033024"/>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pic>
      <p:grpSp>
        <p:nvGrpSpPr>
          <p:cNvPr id="8" name="Group 7"/>
          <p:cNvGrpSpPr/>
          <p:nvPr/>
        </p:nvGrpSpPr>
        <p:grpSpPr>
          <a:xfrm>
            <a:off x="139700" y="182563"/>
            <a:ext cx="1066800" cy="804863"/>
            <a:chOff x="241300" y="182563"/>
            <a:chExt cx="1066800" cy="804863"/>
          </a:xfrm>
        </p:grpSpPr>
        <p:cxnSp>
          <p:nvCxnSpPr>
            <p:cNvPr id="9" name="Straight Connector 8"/>
            <p:cNvCxnSpPr/>
            <p:nvPr/>
          </p:nvCxnSpPr>
          <p:spPr>
            <a:xfrm flipH="1">
              <a:off x="241300" y="195263"/>
              <a:ext cx="1066800"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9400" y="182563"/>
              <a:ext cx="0" cy="804863"/>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flipH="1">
            <a:off x="10985499" y="182563"/>
            <a:ext cx="1066800" cy="804863"/>
            <a:chOff x="241300" y="182563"/>
            <a:chExt cx="1066800" cy="804863"/>
          </a:xfrm>
        </p:grpSpPr>
        <p:cxnSp>
          <p:nvCxnSpPr>
            <p:cNvPr id="12" name="Straight Connector 11"/>
            <p:cNvCxnSpPr/>
            <p:nvPr/>
          </p:nvCxnSpPr>
          <p:spPr>
            <a:xfrm flipH="1">
              <a:off x="241300" y="195263"/>
              <a:ext cx="1066800"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9400" y="182563"/>
              <a:ext cx="0" cy="804863"/>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 name="5-Point Star 13"/>
          <p:cNvSpPr/>
          <p:nvPr/>
        </p:nvSpPr>
        <p:spPr>
          <a:xfrm>
            <a:off x="2197100" y="3502701"/>
            <a:ext cx="833008" cy="83300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036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2960" y="286604"/>
            <a:ext cx="7543800" cy="1450757"/>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smtClean="0"/>
              <a:t>What are the eligibility requirements for claiming the credit? </a:t>
            </a:r>
            <a:endParaRPr lang="en-US" sz="4000" dirty="0"/>
          </a:p>
        </p:txBody>
      </p:sp>
      <p:sp>
        <p:nvSpPr>
          <p:cNvPr id="3" name="Rectangle 2"/>
          <p:cNvSpPr/>
          <p:nvPr/>
        </p:nvSpPr>
        <p:spPr>
          <a:xfrm>
            <a:off x="720366" y="1566618"/>
            <a:ext cx="10481033" cy="3477875"/>
          </a:xfrm>
          <a:prstGeom prst="rect">
            <a:avLst/>
          </a:prstGeom>
        </p:spPr>
        <p:txBody>
          <a:bodyPr wrap="square">
            <a:spAutoFit/>
          </a:bodyPr>
          <a:lstStyle/>
          <a:p>
            <a:pPr marL="285750" indent="-285750">
              <a:buFont typeface="Arial" panose="020B0604020202020204" pitchFamily="34" charset="0"/>
              <a:buChar char="•"/>
            </a:pPr>
            <a:r>
              <a:rPr lang="en-US" sz="2000" dirty="0"/>
              <a:t>Claimant must have been the owner of the farmland for the year in which the credit is claimed. The landowner need not be the farm operator and may rent the land to a farmer. </a:t>
            </a:r>
          </a:p>
          <a:p>
            <a:pPr marL="285750" indent="-285750">
              <a:lnSpc>
                <a:spcPct val="50000"/>
              </a:lnSpc>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landowner must have been a resident of Wisconsin for the entire taxable year.  </a:t>
            </a:r>
          </a:p>
          <a:p>
            <a:pPr marL="285750" indent="-285750">
              <a:lnSpc>
                <a:spcPct val="50000"/>
              </a:lnSpc>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landowner may not have claimed homestead credit or veterans and surviving spouses’ property tax credit for that year. </a:t>
            </a:r>
          </a:p>
          <a:p>
            <a:pPr marL="285750" indent="-285750">
              <a:lnSpc>
                <a:spcPct val="50000"/>
              </a:lnSpc>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 The farm must meet applicable </a:t>
            </a:r>
            <a:r>
              <a:rPr lang="en-US" sz="2000" dirty="0">
                <a:hlinkClick r:id="rId2"/>
              </a:rPr>
              <a:t>state soil and water conservation standards</a:t>
            </a:r>
            <a:r>
              <a:rPr lang="en-US" sz="2000" dirty="0"/>
              <a:t>. </a:t>
            </a:r>
          </a:p>
          <a:p>
            <a:pPr marL="285750" indent="-285750">
              <a:lnSpc>
                <a:spcPct val="50000"/>
              </a:lnSpc>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land produced $6,000 in gross farm revenue in the preceding year or $18,000 in gross farm revenue during the preceding three years. If a landowner rents the farmland, the landowner may claim on that land provided the renter meets the gross farm revenue requirement. </a:t>
            </a:r>
          </a:p>
        </p:txBody>
      </p:sp>
    </p:spTree>
    <p:extLst>
      <p:ext uri="{BB962C8B-B14F-4D97-AF65-F5344CB8AC3E}">
        <p14:creationId xmlns:p14="http://schemas.microsoft.com/office/powerpoint/2010/main" val="146439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2176818"/>
          </a:xfrm>
        </p:spPr>
        <p:txBody>
          <a:bodyPr/>
          <a:lstStyle/>
          <a:p>
            <a:r>
              <a:rPr lang="en-US" dirty="0" smtClean="0">
                <a:effectLst>
                  <a:outerShdw blurRad="38100" dist="38100" dir="2700000" algn="tl">
                    <a:srgbClr val="000000">
                      <a:alpha val="43137"/>
                    </a:srgbClr>
                  </a:outerShdw>
                </a:effectLst>
              </a:rPr>
              <a:t>Contact the Farmland Preservation Program for more information</a:t>
            </a:r>
            <a:endParaRPr lang="en-US"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4381" r="14381"/>
          <a:stretch>
            <a:fillRect/>
          </a:stretch>
        </p:blipFill>
        <p:spPr>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839788" y="2866030"/>
            <a:ext cx="3663973" cy="3002958"/>
          </a:xfrm>
        </p:spPr>
        <p:txBody>
          <a:bodyPr>
            <a:normAutofit/>
          </a:bodyPr>
          <a:lstStyle/>
          <a:p>
            <a:r>
              <a:rPr lang="en-US" sz="2400" dirty="0" smtClean="0"/>
              <a:t>608-224-4621 </a:t>
            </a:r>
          </a:p>
          <a:p>
            <a:r>
              <a:rPr lang="en-US" sz="1800" dirty="0" smtClean="0">
                <a:hlinkClick r:id="rId3"/>
              </a:rPr>
              <a:t>DATCPWorkingLands@Wisconsin.gov</a:t>
            </a:r>
            <a:r>
              <a:rPr lang="en-US" sz="1800" dirty="0" smtClean="0"/>
              <a:t> </a:t>
            </a:r>
            <a:endParaRPr lang="en-US" sz="1800" dirty="0"/>
          </a:p>
        </p:txBody>
      </p:sp>
    </p:spTree>
    <p:extLst>
      <p:ext uri="{BB962C8B-B14F-4D97-AF65-F5344CB8AC3E}">
        <p14:creationId xmlns:p14="http://schemas.microsoft.com/office/powerpoint/2010/main" val="1965828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purpose of the farmland preservation program? </a:t>
            </a:r>
            <a:endParaRPr lang="en-US" dirty="0"/>
          </a:p>
        </p:txBody>
      </p:sp>
      <p:sp>
        <p:nvSpPr>
          <p:cNvPr id="3" name="Content Placeholder 2"/>
          <p:cNvSpPr>
            <a:spLocks noGrp="1"/>
          </p:cNvSpPr>
          <p:nvPr>
            <p:ph idx="1"/>
          </p:nvPr>
        </p:nvSpPr>
        <p:spPr/>
        <p:txBody>
          <a:bodyPr>
            <a:normAutofit/>
          </a:bodyPr>
          <a:lstStyle/>
          <a:p>
            <a:r>
              <a:rPr lang="en-US" sz="3200" dirty="0"/>
              <a:t>To provide tools to local governments and landowners to help limit farmland loss</a:t>
            </a:r>
          </a:p>
          <a:p>
            <a:r>
              <a:rPr lang="en-US" sz="3200" dirty="0"/>
              <a:t>To provide additional financial incentives to keep land in agricultural use and to meet state soil and water conservation standards</a:t>
            </a:r>
          </a:p>
        </p:txBody>
      </p:sp>
      <p:sp>
        <p:nvSpPr>
          <p:cNvPr id="4" name="Rectangle 1"/>
          <p:cNvSpPr>
            <a:spLocks noChangeArrowheads="1"/>
          </p:cNvSpPr>
          <p:nvPr/>
        </p:nvSpPr>
        <p:spPr bwMode="auto">
          <a:xfrm>
            <a:off x="0" y="-830996"/>
            <a:ext cx="121920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262626"/>
                </a:solidFill>
                <a:effectLst/>
                <a:latin typeface="Segoe UI Light" panose="020B0502040204020203" pitchFamily="34" charset="0"/>
                <a:cs typeface="Segoe UI Light" panose="020B0502040204020203" pitchFamily="34" charset="0"/>
                <a:hlinkClick r:id="rId2"/>
              </a:rPr>
              <a:t>  </a:t>
            </a:r>
            <a:r>
              <a:rPr kumimoji="0" lang="en-US" altLang="en-US" sz="9000" b="0" i="0" u="none" strike="noStrike" cap="none" normalizeH="0" baseline="0" dirty="0" smtClean="0">
                <a:ln>
                  <a:noFill/>
                </a:ln>
                <a:solidFill>
                  <a:srgbClr val="262626"/>
                </a:solidFill>
                <a:effectLst/>
                <a:latin typeface="Segoe UI Light" panose="020B0502040204020203" pitchFamily="34" charset="0"/>
                <a:cs typeface="Segoe UI Light" panose="020B0502040204020203" pitchFamily="34" charset="0"/>
              </a:rPr>
              <a:t> </a:t>
            </a:r>
            <a:r>
              <a:rPr kumimoji="0" lang="en-US" altLang="en-US" sz="1800" b="0" i="0" u="none" strike="noStrike" cap="none" normalizeH="0" baseline="0" dirty="0" smtClean="0">
                <a:ln>
                  <a:noFill/>
                </a:ln>
                <a:solidFill>
                  <a:srgbClr val="262626"/>
                </a:solidFill>
                <a:effectLst/>
                <a:latin typeface="Segoe UI Light" panose="020B0502040204020203" pitchFamily="34" charset="0"/>
                <a:cs typeface="Segoe UI Light" panose="020B0502040204020203"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262626"/>
              </a:solidFill>
              <a:effectLst/>
              <a:latin typeface="Segoe UI Light" panose="020B0502040204020203" pitchFamily="34" charset="0"/>
              <a:cs typeface="Segoe UI Light" panose="020B0502040204020203" pitchFamily="34" charset="0"/>
            </a:endParaRPr>
          </a:p>
        </p:txBody>
      </p:sp>
      <p:pic>
        <p:nvPicPr>
          <p:cNvPr id="1026" name="Picture 2" descr="Calfclose201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64" y="3858355"/>
            <a:ext cx="3607719" cy="27057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31955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Components </a:t>
            </a:r>
            <a:endParaRPr lang="en-US" dirty="0"/>
          </a:p>
        </p:txBody>
      </p:sp>
      <p:grpSp>
        <p:nvGrpSpPr>
          <p:cNvPr id="19" name="Group 18"/>
          <p:cNvGrpSpPr/>
          <p:nvPr/>
        </p:nvGrpSpPr>
        <p:grpSpPr>
          <a:xfrm flipH="1">
            <a:off x="10985499" y="182563"/>
            <a:ext cx="1066800" cy="804863"/>
            <a:chOff x="241300" y="182563"/>
            <a:chExt cx="1066800" cy="804863"/>
          </a:xfrm>
        </p:grpSpPr>
        <p:cxnSp>
          <p:nvCxnSpPr>
            <p:cNvPr id="20" name="Straight Connector 19"/>
            <p:cNvCxnSpPr/>
            <p:nvPr/>
          </p:nvCxnSpPr>
          <p:spPr>
            <a:xfrm flipH="1">
              <a:off x="241300" y="195263"/>
              <a:ext cx="1066800"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9400" y="182563"/>
              <a:ext cx="0" cy="804863"/>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39700" y="182563"/>
            <a:ext cx="1066800" cy="804863"/>
            <a:chOff x="241300" y="182563"/>
            <a:chExt cx="1066800" cy="804863"/>
          </a:xfrm>
        </p:grpSpPr>
        <p:cxnSp>
          <p:nvCxnSpPr>
            <p:cNvPr id="30" name="Straight Connector 29"/>
            <p:cNvCxnSpPr/>
            <p:nvPr/>
          </p:nvCxnSpPr>
          <p:spPr>
            <a:xfrm flipH="1">
              <a:off x="241300" y="195263"/>
              <a:ext cx="1066800"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9400" y="182563"/>
              <a:ext cx="0" cy="804863"/>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505703" y="1345140"/>
            <a:ext cx="8741192" cy="5079723"/>
            <a:chOff x="2043964" y="742123"/>
            <a:chExt cx="7674259" cy="4248452"/>
          </a:xfrm>
        </p:grpSpPr>
        <p:sp>
          <p:nvSpPr>
            <p:cNvPr id="33" name="Left Arrow 32"/>
            <p:cNvSpPr/>
            <p:nvPr/>
          </p:nvSpPr>
          <p:spPr>
            <a:xfrm rot="1579820">
              <a:off x="3960797" y="3078592"/>
              <a:ext cx="1364206" cy="565004"/>
            </a:xfrm>
            <a:prstGeom prst="leftArrow">
              <a:avLst>
                <a:gd name="adj1" fmla="val 60000"/>
                <a:gd name="adj2" fmla="val 50000"/>
              </a:avLst>
            </a:prstGeom>
            <a:solidFill>
              <a:srgbClr val="70AD47">
                <a:tint val="60000"/>
                <a:hueOff val="0"/>
                <a:satOff val="0"/>
                <a:lumOff val="0"/>
                <a:alphaOff val="0"/>
              </a:srgbClr>
            </a:solidFill>
            <a:ln>
              <a:solidFill>
                <a:schemeClr val="tx1"/>
              </a:solid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34" name="Freeform 33">
              <a:hlinkClick r:id="rId3"/>
            </p:cNvPr>
            <p:cNvSpPr/>
            <p:nvPr/>
          </p:nvSpPr>
          <p:spPr>
            <a:xfrm>
              <a:off x="7834876" y="2168079"/>
              <a:ext cx="1883347" cy="1506678"/>
            </a:xfrm>
            <a:custGeom>
              <a:avLst/>
              <a:gdLst>
                <a:gd name="connsiteX0" fmla="*/ 0 w 1883347"/>
                <a:gd name="connsiteY0" fmla="*/ 150668 h 1506678"/>
                <a:gd name="connsiteX1" fmla="*/ 150668 w 1883347"/>
                <a:gd name="connsiteY1" fmla="*/ 0 h 1506678"/>
                <a:gd name="connsiteX2" fmla="*/ 1732679 w 1883347"/>
                <a:gd name="connsiteY2" fmla="*/ 0 h 1506678"/>
                <a:gd name="connsiteX3" fmla="*/ 1883347 w 1883347"/>
                <a:gd name="connsiteY3" fmla="*/ 150668 h 1506678"/>
                <a:gd name="connsiteX4" fmla="*/ 1883347 w 1883347"/>
                <a:gd name="connsiteY4" fmla="*/ 1356010 h 1506678"/>
                <a:gd name="connsiteX5" fmla="*/ 1732679 w 1883347"/>
                <a:gd name="connsiteY5" fmla="*/ 1506678 h 1506678"/>
                <a:gd name="connsiteX6" fmla="*/ 150668 w 1883347"/>
                <a:gd name="connsiteY6" fmla="*/ 1506678 h 1506678"/>
                <a:gd name="connsiteX7" fmla="*/ 0 w 1883347"/>
                <a:gd name="connsiteY7" fmla="*/ 1356010 h 1506678"/>
                <a:gd name="connsiteX8" fmla="*/ 0 w 1883347"/>
                <a:gd name="connsiteY8" fmla="*/ 150668 h 150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3347" h="1506678">
                  <a:moveTo>
                    <a:pt x="0" y="150668"/>
                  </a:moveTo>
                  <a:cubicBezTo>
                    <a:pt x="0" y="67456"/>
                    <a:pt x="67456" y="0"/>
                    <a:pt x="150668" y="0"/>
                  </a:cubicBezTo>
                  <a:lnTo>
                    <a:pt x="1732679" y="0"/>
                  </a:lnTo>
                  <a:cubicBezTo>
                    <a:pt x="1815891" y="0"/>
                    <a:pt x="1883347" y="67456"/>
                    <a:pt x="1883347" y="150668"/>
                  </a:cubicBezTo>
                  <a:lnTo>
                    <a:pt x="1883347" y="1356010"/>
                  </a:lnTo>
                  <a:cubicBezTo>
                    <a:pt x="1883347" y="1439222"/>
                    <a:pt x="1815891" y="1506678"/>
                    <a:pt x="1732679" y="1506678"/>
                  </a:cubicBezTo>
                  <a:lnTo>
                    <a:pt x="150668" y="1506678"/>
                  </a:lnTo>
                  <a:cubicBezTo>
                    <a:pt x="67456" y="1506678"/>
                    <a:pt x="0" y="1439222"/>
                    <a:pt x="0" y="1356010"/>
                  </a:cubicBezTo>
                  <a:lnTo>
                    <a:pt x="0" y="150668"/>
                  </a:lnTo>
                  <a:close/>
                </a:path>
              </a:pathLst>
            </a:custGeom>
            <a:solidFill>
              <a:srgbClr val="E7E6E6"/>
            </a:solidFill>
            <a:ln w="12700" cap="flat" cmpd="sng" algn="ctr">
              <a:solidFill>
                <a:srgbClr val="70AD47">
                  <a:shade val="8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45182" tIns="45182" rIns="45182" bIns="45182" numCol="1" spcCol="1270" anchor="ctr" anchorCtr="0">
              <a:noAutofit/>
            </a:bodyPr>
            <a:lstStyle/>
            <a:p>
              <a:pPr algn="ctr" defTabSz="475060">
                <a:lnSpc>
                  <a:spcPct val="90000"/>
                </a:lnSpc>
                <a:spcBef>
                  <a:spcPct val="0"/>
                </a:spcBef>
                <a:spcAft>
                  <a:spcPct val="35000"/>
                </a:spcAft>
              </a:pPr>
              <a:r>
                <a:rPr lang="en-US" sz="2400" dirty="0">
                  <a:solidFill>
                    <a:sysClr val="windowText" lastClr="000000">
                      <a:hueOff val="0"/>
                      <a:satOff val="0"/>
                      <a:lumOff val="0"/>
                      <a:alphaOff val="0"/>
                    </a:sysClr>
                  </a:solidFill>
                  <a:latin typeface="Calibri Light" panose="020F0302020204030204"/>
                </a:rPr>
                <a:t>Farmland Preservation Agreements</a:t>
              </a:r>
            </a:p>
          </p:txBody>
        </p:sp>
        <p:sp>
          <p:nvSpPr>
            <p:cNvPr id="35" name="Freeform 34">
              <a:hlinkClick r:id="rId4"/>
            </p:cNvPr>
            <p:cNvSpPr/>
            <p:nvPr/>
          </p:nvSpPr>
          <p:spPr>
            <a:xfrm>
              <a:off x="2043964" y="2168079"/>
              <a:ext cx="1883347" cy="1506678"/>
            </a:xfrm>
            <a:custGeom>
              <a:avLst/>
              <a:gdLst>
                <a:gd name="connsiteX0" fmla="*/ 0 w 1883347"/>
                <a:gd name="connsiteY0" fmla="*/ 150668 h 1506678"/>
                <a:gd name="connsiteX1" fmla="*/ 150668 w 1883347"/>
                <a:gd name="connsiteY1" fmla="*/ 0 h 1506678"/>
                <a:gd name="connsiteX2" fmla="*/ 1732679 w 1883347"/>
                <a:gd name="connsiteY2" fmla="*/ 0 h 1506678"/>
                <a:gd name="connsiteX3" fmla="*/ 1883347 w 1883347"/>
                <a:gd name="connsiteY3" fmla="*/ 150668 h 1506678"/>
                <a:gd name="connsiteX4" fmla="*/ 1883347 w 1883347"/>
                <a:gd name="connsiteY4" fmla="*/ 1356010 h 1506678"/>
                <a:gd name="connsiteX5" fmla="*/ 1732679 w 1883347"/>
                <a:gd name="connsiteY5" fmla="*/ 1506678 h 1506678"/>
                <a:gd name="connsiteX6" fmla="*/ 150668 w 1883347"/>
                <a:gd name="connsiteY6" fmla="*/ 1506678 h 1506678"/>
                <a:gd name="connsiteX7" fmla="*/ 0 w 1883347"/>
                <a:gd name="connsiteY7" fmla="*/ 1356010 h 1506678"/>
                <a:gd name="connsiteX8" fmla="*/ 0 w 1883347"/>
                <a:gd name="connsiteY8" fmla="*/ 150668 h 150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3347" h="1506678">
                  <a:moveTo>
                    <a:pt x="0" y="150668"/>
                  </a:moveTo>
                  <a:cubicBezTo>
                    <a:pt x="0" y="67456"/>
                    <a:pt x="67456" y="0"/>
                    <a:pt x="150668" y="0"/>
                  </a:cubicBezTo>
                  <a:lnTo>
                    <a:pt x="1732679" y="0"/>
                  </a:lnTo>
                  <a:cubicBezTo>
                    <a:pt x="1815891" y="0"/>
                    <a:pt x="1883347" y="67456"/>
                    <a:pt x="1883347" y="150668"/>
                  </a:cubicBezTo>
                  <a:lnTo>
                    <a:pt x="1883347" y="1356010"/>
                  </a:lnTo>
                  <a:cubicBezTo>
                    <a:pt x="1883347" y="1439222"/>
                    <a:pt x="1815891" y="1506678"/>
                    <a:pt x="1732679" y="1506678"/>
                  </a:cubicBezTo>
                  <a:lnTo>
                    <a:pt x="150668" y="1506678"/>
                  </a:lnTo>
                  <a:cubicBezTo>
                    <a:pt x="67456" y="1506678"/>
                    <a:pt x="0" y="1439222"/>
                    <a:pt x="0" y="1356010"/>
                  </a:cubicBezTo>
                  <a:lnTo>
                    <a:pt x="0" y="150668"/>
                  </a:lnTo>
                  <a:close/>
                </a:path>
              </a:pathLst>
            </a:custGeom>
            <a:solidFill>
              <a:srgbClr val="E7E6E6"/>
            </a:solidFill>
            <a:ln w="60325" cap="flat" cmpd="sng" algn="ctr">
              <a:solidFill>
                <a:srgbClr val="70AD47">
                  <a:shade val="8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45182" tIns="45182" rIns="45182" bIns="45182" numCol="1" spcCol="1270" anchor="ctr" anchorCtr="0">
              <a:noAutofit/>
            </a:bodyPr>
            <a:lstStyle/>
            <a:p>
              <a:pPr algn="ctr" defTabSz="475060">
                <a:lnSpc>
                  <a:spcPct val="90000"/>
                </a:lnSpc>
                <a:spcBef>
                  <a:spcPct val="0"/>
                </a:spcBef>
                <a:spcAft>
                  <a:spcPct val="35000"/>
                </a:spcAft>
              </a:pPr>
              <a:r>
                <a:rPr lang="en-US" sz="2400" b="1" dirty="0">
                  <a:solidFill>
                    <a:sysClr val="windowText" lastClr="000000">
                      <a:hueOff val="0"/>
                      <a:satOff val="0"/>
                      <a:lumOff val="0"/>
                      <a:alphaOff val="0"/>
                    </a:sysClr>
                  </a:solidFill>
                  <a:latin typeface="Calibri Light" panose="020F0302020204030204"/>
                </a:rPr>
                <a:t>Farmland Preservation Zoning</a:t>
              </a:r>
            </a:p>
          </p:txBody>
        </p:sp>
        <p:sp>
          <p:nvSpPr>
            <p:cNvPr id="36" name="Left Arrow 35"/>
            <p:cNvSpPr/>
            <p:nvPr/>
          </p:nvSpPr>
          <p:spPr>
            <a:xfrm rot="5400000">
              <a:off x="5198991" y="2688832"/>
              <a:ext cx="1364206" cy="565004"/>
            </a:xfrm>
            <a:prstGeom prst="leftArrow">
              <a:avLst>
                <a:gd name="adj1" fmla="val 60000"/>
                <a:gd name="adj2" fmla="val 50000"/>
              </a:avLst>
            </a:prstGeom>
            <a:solidFill>
              <a:srgbClr val="70AD47">
                <a:tint val="6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37" name="Freeform 36">
              <a:hlinkClick r:id="rId5"/>
            </p:cNvPr>
            <p:cNvSpPr/>
            <p:nvPr/>
          </p:nvSpPr>
          <p:spPr>
            <a:xfrm>
              <a:off x="4939420" y="742123"/>
              <a:ext cx="1883347" cy="1506678"/>
            </a:xfrm>
            <a:custGeom>
              <a:avLst/>
              <a:gdLst>
                <a:gd name="connsiteX0" fmla="*/ 0 w 1883347"/>
                <a:gd name="connsiteY0" fmla="*/ 150668 h 1506678"/>
                <a:gd name="connsiteX1" fmla="*/ 150668 w 1883347"/>
                <a:gd name="connsiteY1" fmla="*/ 0 h 1506678"/>
                <a:gd name="connsiteX2" fmla="*/ 1732679 w 1883347"/>
                <a:gd name="connsiteY2" fmla="*/ 0 h 1506678"/>
                <a:gd name="connsiteX3" fmla="*/ 1883347 w 1883347"/>
                <a:gd name="connsiteY3" fmla="*/ 150668 h 1506678"/>
                <a:gd name="connsiteX4" fmla="*/ 1883347 w 1883347"/>
                <a:gd name="connsiteY4" fmla="*/ 1356010 h 1506678"/>
                <a:gd name="connsiteX5" fmla="*/ 1732679 w 1883347"/>
                <a:gd name="connsiteY5" fmla="*/ 1506678 h 1506678"/>
                <a:gd name="connsiteX6" fmla="*/ 150668 w 1883347"/>
                <a:gd name="connsiteY6" fmla="*/ 1506678 h 1506678"/>
                <a:gd name="connsiteX7" fmla="*/ 0 w 1883347"/>
                <a:gd name="connsiteY7" fmla="*/ 1356010 h 1506678"/>
                <a:gd name="connsiteX8" fmla="*/ 0 w 1883347"/>
                <a:gd name="connsiteY8" fmla="*/ 150668 h 150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3347" h="1506678">
                  <a:moveTo>
                    <a:pt x="0" y="150668"/>
                  </a:moveTo>
                  <a:cubicBezTo>
                    <a:pt x="0" y="67456"/>
                    <a:pt x="67456" y="0"/>
                    <a:pt x="150668" y="0"/>
                  </a:cubicBezTo>
                  <a:lnTo>
                    <a:pt x="1732679" y="0"/>
                  </a:lnTo>
                  <a:cubicBezTo>
                    <a:pt x="1815891" y="0"/>
                    <a:pt x="1883347" y="67456"/>
                    <a:pt x="1883347" y="150668"/>
                  </a:cubicBezTo>
                  <a:lnTo>
                    <a:pt x="1883347" y="1356010"/>
                  </a:lnTo>
                  <a:cubicBezTo>
                    <a:pt x="1883347" y="1439222"/>
                    <a:pt x="1815891" y="1506678"/>
                    <a:pt x="1732679" y="1506678"/>
                  </a:cubicBezTo>
                  <a:lnTo>
                    <a:pt x="150668" y="1506678"/>
                  </a:lnTo>
                  <a:cubicBezTo>
                    <a:pt x="67456" y="1506678"/>
                    <a:pt x="0" y="1439222"/>
                    <a:pt x="0" y="1356010"/>
                  </a:cubicBezTo>
                  <a:lnTo>
                    <a:pt x="0" y="150668"/>
                  </a:lnTo>
                  <a:close/>
                </a:path>
              </a:pathLst>
            </a:custGeom>
            <a:solidFill>
              <a:srgbClr val="E7E6E6"/>
            </a:solidFill>
            <a:ln w="12700" cap="flat" cmpd="sng" algn="ctr">
              <a:solidFill>
                <a:srgbClr val="70AD47">
                  <a:shade val="8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45182" tIns="45182" rIns="45182" bIns="45182" numCol="1" spcCol="1270" anchor="ctr" anchorCtr="0">
              <a:noAutofit/>
            </a:bodyPr>
            <a:lstStyle/>
            <a:p>
              <a:pPr algn="ctr" defTabSz="475060">
                <a:lnSpc>
                  <a:spcPct val="90000"/>
                </a:lnSpc>
                <a:spcBef>
                  <a:spcPct val="0"/>
                </a:spcBef>
                <a:spcAft>
                  <a:spcPct val="35000"/>
                </a:spcAft>
              </a:pPr>
              <a:r>
                <a:rPr lang="en-US" sz="2400" dirty="0">
                  <a:solidFill>
                    <a:sysClr val="windowText" lastClr="000000">
                      <a:hueOff val="0"/>
                      <a:satOff val="0"/>
                      <a:lumOff val="0"/>
                      <a:alphaOff val="0"/>
                    </a:sysClr>
                  </a:solidFill>
                  <a:latin typeface="Calibri Light" panose="020F0302020204030204"/>
                </a:rPr>
                <a:t>Agricultural Enterprise Areas (AEAs)</a:t>
              </a:r>
            </a:p>
          </p:txBody>
        </p:sp>
        <p:sp>
          <p:nvSpPr>
            <p:cNvPr id="38" name="Left Arrow 37"/>
            <p:cNvSpPr/>
            <p:nvPr/>
          </p:nvSpPr>
          <p:spPr>
            <a:xfrm rot="9051923">
              <a:off x="6278180" y="3154079"/>
              <a:ext cx="1545278" cy="565004"/>
            </a:xfrm>
            <a:prstGeom prst="leftArrow">
              <a:avLst>
                <a:gd name="adj1" fmla="val 60000"/>
                <a:gd name="adj2" fmla="val 50000"/>
              </a:avLst>
            </a:prstGeom>
            <a:solidFill>
              <a:srgbClr val="70AD47">
                <a:tint val="6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39" name="Freeform 38">
              <a:hlinkClick r:id="rId6"/>
            </p:cNvPr>
            <p:cNvSpPr/>
            <p:nvPr/>
          </p:nvSpPr>
          <p:spPr>
            <a:xfrm>
              <a:off x="4760080" y="2777701"/>
              <a:ext cx="2212874" cy="2212874"/>
            </a:xfrm>
            <a:custGeom>
              <a:avLst/>
              <a:gdLst>
                <a:gd name="connsiteX0" fmla="*/ 0 w 2212874"/>
                <a:gd name="connsiteY0" fmla="*/ 1106437 h 2212874"/>
                <a:gd name="connsiteX1" fmla="*/ 1106437 w 2212874"/>
                <a:gd name="connsiteY1" fmla="*/ 0 h 2212874"/>
                <a:gd name="connsiteX2" fmla="*/ 2212874 w 2212874"/>
                <a:gd name="connsiteY2" fmla="*/ 1106437 h 2212874"/>
                <a:gd name="connsiteX3" fmla="*/ 1106437 w 2212874"/>
                <a:gd name="connsiteY3" fmla="*/ 2212874 h 2212874"/>
                <a:gd name="connsiteX4" fmla="*/ 0 w 2212874"/>
                <a:gd name="connsiteY4" fmla="*/ 1106437 h 2212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2874" h="2212874">
                  <a:moveTo>
                    <a:pt x="0" y="1106437"/>
                  </a:moveTo>
                  <a:cubicBezTo>
                    <a:pt x="0" y="495369"/>
                    <a:pt x="495369" y="0"/>
                    <a:pt x="1106437" y="0"/>
                  </a:cubicBezTo>
                  <a:cubicBezTo>
                    <a:pt x="1717505" y="0"/>
                    <a:pt x="2212874" y="495369"/>
                    <a:pt x="2212874" y="1106437"/>
                  </a:cubicBezTo>
                  <a:cubicBezTo>
                    <a:pt x="2212874" y="1717505"/>
                    <a:pt x="1717505" y="2212874"/>
                    <a:pt x="1106437" y="2212874"/>
                  </a:cubicBezTo>
                  <a:cubicBezTo>
                    <a:pt x="495369" y="2212874"/>
                    <a:pt x="0" y="1717505"/>
                    <a:pt x="0" y="1106437"/>
                  </a:cubicBezTo>
                  <a:close/>
                </a:path>
              </a:pathLst>
            </a:custGeom>
            <a:blipFill dpi="0" rotWithShape="0">
              <a:blip r:embed="rId7" cstate="print">
                <a:extLst>
                  <a:ext uri="{28A0092B-C50C-407E-A947-70E740481C1C}">
                    <a14:useLocalDpi xmlns:a14="http://schemas.microsoft.com/office/drawing/2010/main" val="0"/>
                  </a:ext>
                </a:extLst>
              </a:blip>
              <a:srcRect/>
              <a:stretch>
                <a:fillRect l="-15237" t="-19653" r="-13589" b="-1565"/>
              </a:stretch>
            </a:blipFill>
            <a:ln w="76200" cap="flat" cmpd="sng" algn="ctr">
              <a:solidFill>
                <a:srgbClr val="70AD47">
                  <a:shade val="8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90504" tIns="190504" rIns="190504" bIns="190504" numCol="1" spcCol="1270" anchor="ctr" anchorCtr="0">
              <a:noAutofit/>
            </a:bodyPr>
            <a:lstStyle/>
            <a:p>
              <a:pPr algn="ctr" defTabSz="575072">
                <a:lnSpc>
                  <a:spcPct val="90000"/>
                </a:lnSpc>
                <a:spcBef>
                  <a:spcPct val="0"/>
                </a:spcBef>
                <a:spcAft>
                  <a:spcPct val="35000"/>
                </a:spcAft>
              </a:pPr>
              <a:r>
                <a:rPr lang="en-US" sz="2000" b="1" dirty="0">
                  <a:solidFill>
                    <a:sysClr val="window" lastClr="FFFFFF"/>
                  </a:solidFill>
                  <a:effectLst>
                    <a:outerShdw blurRad="38100" dist="38100" dir="2700000" algn="tl">
                      <a:srgbClr val="000000">
                        <a:alpha val="43137"/>
                      </a:srgbClr>
                    </a:outerShdw>
                  </a:effectLst>
                  <a:latin typeface="Calibri Light" panose="020F0302020204030204"/>
                </a:rPr>
                <a:t>Farmland Preservation Plan</a:t>
              </a:r>
            </a:p>
          </p:txBody>
        </p:sp>
      </p:grpSp>
    </p:spTree>
    <p:extLst>
      <p:ext uri="{BB962C8B-B14F-4D97-AF65-F5344CB8AC3E}">
        <p14:creationId xmlns:p14="http://schemas.microsoft.com/office/powerpoint/2010/main" val="97534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3400" y="403224"/>
            <a:ext cx="6578600" cy="1325563"/>
          </a:xfrm>
        </p:spPr>
        <p:txBody>
          <a:bodyPr/>
          <a:lstStyle/>
          <a:p>
            <a:r>
              <a:rPr lang="en-US" b="1" dirty="0">
                <a:effectLst>
                  <a:outerShdw blurRad="38100" dist="38100" dir="2700000" algn="tl">
                    <a:srgbClr val="000000">
                      <a:alpha val="43137"/>
                    </a:srgbClr>
                  </a:outerShdw>
                </a:effectLst>
              </a:rPr>
              <a:t>Farmland Preservation Plan</a:t>
            </a:r>
            <a:br>
              <a:rPr lang="en-US" b="1" dirty="0">
                <a:effectLst>
                  <a:outerShdw blurRad="38100" dist="38100" dir="2700000" algn="tl">
                    <a:srgbClr val="000000">
                      <a:alpha val="43137"/>
                    </a:srgbClr>
                  </a:outerShdw>
                </a:effectLst>
              </a:rPr>
            </a:br>
            <a:endParaRPr lang="en-US" dirty="0"/>
          </a:p>
        </p:txBody>
      </p:sp>
      <p:sp>
        <p:nvSpPr>
          <p:cNvPr id="3" name="Rectangle 2"/>
          <p:cNvSpPr/>
          <p:nvPr/>
        </p:nvSpPr>
        <p:spPr>
          <a:xfrm>
            <a:off x="6140852" y="1392114"/>
            <a:ext cx="5523696" cy="4095993"/>
          </a:xfrm>
          <a:prstGeom prst="rect">
            <a:avLst/>
          </a:prstGeom>
        </p:spPr>
        <p:txBody>
          <a:bodyPr wrap="square">
            <a:spAutoFit/>
          </a:bodyPr>
          <a:lstStyle/>
          <a:p>
            <a:pPr marL="192881" indent="-192881">
              <a:spcAft>
                <a:spcPts val="675"/>
              </a:spcAft>
              <a:buClr>
                <a:srgbClr val="873624"/>
              </a:buClr>
              <a:buFont typeface="Wingdings" panose="05000000000000000000" pitchFamily="2" charset="2"/>
              <a:buChar char="§"/>
            </a:pPr>
            <a:r>
              <a:rPr lang="en-US" sz="2400" dirty="0">
                <a:solidFill>
                  <a:prstClr val="black"/>
                </a:solidFill>
                <a:latin typeface="Calibri" panose="020F0502020204030204" pitchFamily="34" charset="0"/>
              </a:rPr>
              <a:t>Guides future land use decisions</a:t>
            </a:r>
          </a:p>
          <a:p>
            <a:pPr marL="192881" indent="-192881">
              <a:spcAft>
                <a:spcPts val="675"/>
              </a:spcAft>
              <a:buClr>
                <a:srgbClr val="873624"/>
              </a:buClr>
              <a:buFont typeface="Wingdings" panose="05000000000000000000" pitchFamily="2" charset="2"/>
              <a:buChar char="§"/>
            </a:pPr>
            <a:r>
              <a:rPr lang="en-US" sz="2400" dirty="0">
                <a:solidFill>
                  <a:prstClr val="black"/>
                </a:solidFill>
                <a:latin typeface="Calibri" panose="020F0502020204030204" pitchFamily="34" charset="0"/>
              </a:rPr>
              <a:t>Identifies land that communities intend to preserve for future agricultural use</a:t>
            </a:r>
          </a:p>
          <a:p>
            <a:pPr marL="192881" indent="-192881">
              <a:spcAft>
                <a:spcPts val="675"/>
              </a:spcAft>
              <a:buClr>
                <a:srgbClr val="873624"/>
              </a:buClr>
              <a:buFont typeface="Wingdings" panose="05000000000000000000" pitchFamily="2" charset="2"/>
              <a:buChar char="§"/>
            </a:pPr>
            <a:r>
              <a:rPr lang="en-US" sz="2400" dirty="0">
                <a:solidFill>
                  <a:prstClr val="black"/>
                </a:solidFill>
                <a:latin typeface="Calibri" panose="020F0502020204030204" pitchFamily="34" charset="0"/>
              </a:rPr>
              <a:t>Plan area must be based primarily on objective criteria</a:t>
            </a:r>
          </a:p>
          <a:p>
            <a:pPr marL="192881" indent="-192881">
              <a:spcAft>
                <a:spcPts val="675"/>
              </a:spcAft>
              <a:buClr>
                <a:srgbClr val="873624"/>
              </a:buClr>
              <a:buFont typeface="Wingdings" panose="05000000000000000000" pitchFamily="2" charset="2"/>
              <a:buChar char="§"/>
            </a:pPr>
            <a:r>
              <a:rPr lang="en-US" sz="2400" b="1" dirty="0">
                <a:solidFill>
                  <a:prstClr val="black"/>
                </a:solidFill>
                <a:latin typeface="Calibri" panose="020F0502020204030204" pitchFamily="34" charset="0"/>
              </a:rPr>
              <a:t>Enables participation in other aspects of farmland preservation </a:t>
            </a:r>
            <a:r>
              <a:rPr lang="en-US" sz="2400" b="1" dirty="0" smtClean="0">
                <a:solidFill>
                  <a:prstClr val="black"/>
                </a:solidFill>
                <a:latin typeface="Calibri" panose="020F0502020204030204" pitchFamily="34" charset="0"/>
              </a:rPr>
              <a:t>program</a:t>
            </a:r>
          </a:p>
          <a:p>
            <a:pPr marL="192881" indent="-192881">
              <a:spcAft>
                <a:spcPts val="675"/>
              </a:spcAft>
              <a:buClr>
                <a:srgbClr val="873624"/>
              </a:buClr>
              <a:buFont typeface="Wingdings" panose="05000000000000000000" pitchFamily="2" charset="2"/>
              <a:buChar char="§"/>
            </a:pPr>
            <a:r>
              <a:rPr lang="en-US" sz="2400" dirty="0" smtClean="0">
                <a:solidFill>
                  <a:prstClr val="black"/>
                </a:solidFill>
                <a:latin typeface="Calibri" panose="020F0502020204030204" pitchFamily="34" charset="0"/>
              </a:rPr>
              <a:t>Prepared at the County Level with local input</a:t>
            </a:r>
          </a:p>
          <a:p>
            <a:pPr>
              <a:spcAft>
                <a:spcPts val="675"/>
              </a:spcAft>
              <a:buClr>
                <a:srgbClr val="873624"/>
              </a:buClr>
            </a:pPr>
            <a:endParaRPr lang="en-US" sz="1500" dirty="0">
              <a:solidFill>
                <a:prstClr val="black"/>
              </a:solidFill>
              <a:latin typeface="Calibri" panose="020F0502020204030204" pitchFamily="34" charset="0"/>
            </a:endParaRPr>
          </a:p>
        </p:txBody>
      </p:sp>
      <p:pic>
        <p:nvPicPr>
          <p:cNvPr id="5" name="Picture 4"/>
          <p:cNvPicPr>
            <a:picLocks noChangeAspect="1"/>
          </p:cNvPicPr>
          <p:nvPr/>
        </p:nvPicPr>
        <p:blipFill>
          <a:blip r:embed="rId2"/>
          <a:stretch>
            <a:fillRect/>
          </a:stretch>
        </p:blipFill>
        <p:spPr>
          <a:xfrm>
            <a:off x="177800" y="403224"/>
            <a:ext cx="5415872" cy="5540375"/>
          </a:xfrm>
          <a:prstGeom prst="rect">
            <a:avLst/>
          </a:prstGeom>
        </p:spPr>
      </p:pic>
      <p:pic>
        <p:nvPicPr>
          <p:cNvPr id="6" name="Picture 5"/>
          <p:cNvPicPr>
            <a:picLocks noChangeAspect="1"/>
          </p:cNvPicPr>
          <p:nvPr/>
        </p:nvPicPr>
        <p:blipFill>
          <a:blip r:embed="rId3"/>
          <a:stretch>
            <a:fillRect/>
          </a:stretch>
        </p:blipFill>
        <p:spPr>
          <a:xfrm>
            <a:off x="5695272" y="5488107"/>
            <a:ext cx="2516063" cy="875145"/>
          </a:xfrm>
          <a:prstGeom prst="rect">
            <a:avLst/>
          </a:prstGeom>
        </p:spPr>
      </p:pic>
    </p:spTree>
    <p:extLst>
      <p:ext uri="{BB962C8B-B14F-4D97-AF65-F5344CB8AC3E}">
        <p14:creationId xmlns:p14="http://schemas.microsoft.com/office/powerpoint/2010/main" val="2103381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96" t="21508" r="3444" b="23932"/>
          <a:stretch/>
        </p:blipFill>
        <p:spPr>
          <a:xfrm>
            <a:off x="444500" y="203199"/>
            <a:ext cx="8204200" cy="6505533"/>
          </a:xfrm>
          <a:prstGeom prst="rect">
            <a:avLst/>
          </a:prstGeom>
        </p:spPr>
      </p:pic>
      <p:pic>
        <p:nvPicPr>
          <p:cNvPr id="5" name="Picture 4"/>
          <p:cNvPicPr>
            <a:picLocks noChangeAspect="1"/>
          </p:cNvPicPr>
          <p:nvPr/>
        </p:nvPicPr>
        <p:blipFill>
          <a:blip r:embed="rId3"/>
          <a:stretch>
            <a:fillRect/>
          </a:stretch>
        </p:blipFill>
        <p:spPr>
          <a:xfrm>
            <a:off x="8648700" y="6059434"/>
            <a:ext cx="2516063" cy="479531"/>
          </a:xfrm>
          <a:prstGeom prst="rect">
            <a:avLst/>
          </a:prstGeom>
        </p:spPr>
      </p:pic>
    </p:spTree>
    <p:extLst>
      <p:ext uri="{BB962C8B-B14F-4D97-AF65-F5344CB8AC3E}">
        <p14:creationId xmlns:p14="http://schemas.microsoft.com/office/powerpoint/2010/main" val="2701779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would I want my town to be included in the County Farmland Preservation Plan? </a:t>
            </a:r>
            <a:endParaRPr lang="en-US" dirty="0"/>
          </a:p>
        </p:txBody>
      </p:sp>
      <p:sp>
        <p:nvSpPr>
          <p:cNvPr id="3" name="Rectangle 2"/>
          <p:cNvSpPr/>
          <p:nvPr/>
        </p:nvSpPr>
        <p:spPr>
          <a:xfrm>
            <a:off x="1592056" y="2190703"/>
            <a:ext cx="8211065" cy="3739485"/>
          </a:xfrm>
          <a:prstGeom prst="rect">
            <a:avLst/>
          </a:prstGeom>
        </p:spPr>
        <p:txBody>
          <a:bodyPr wrap="square">
            <a:spAutoFit/>
          </a:bodyPr>
          <a:lstStyle/>
          <a:p>
            <a:pPr marL="342900" indent="-342900" fontAlgn="base">
              <a:spcAft>
                <a:spcPts val="600"/>
              </a:spcAft>
              <a:buFont typeface="Arial" panose="020B0604020202020204" pitchFamily="34" charset="0"/>
              <a:buChar char="•"/>
            </a:pPr>
            <a:r>
              <a:rPr lang="en-US" sz="2000" dirty="0" smtClean="0">
                <a:solidFill>
                  <a:prstClr val="black">
                    <a:lumMod val="85000"/>
                    <a:lumOff val="15000"/>
                  </a:prstClr>
                </a:solidFill>
                <a:latin typeface="Calibri" panose="020F0502020204030204" pitchFamily="34" charset="0"/>
              </a:rPr>
              <a:t>Non-binding </a:t>
            </a:r>
          </a:p>
          <a:p>
            <a:pPr marL="800100" lvl="1" indent="-342900" fontAlgn="base">
              <a:spcAft>
                <a:spcPts val="600"/>
              </a:spcAft>
              <a:buFont typeface="Arial" panose="020B0604020202020204" pitchFamily="34" charset="0"/>
              <a:buChar char="•"/>
            </a:pPr>
            <a:r>
              <a:rPr lang="en-US" sz="2000" dirty="0">
                <a:solidFill>
                  <a:prstClr val="black">
                    <a:lumMod val="85000"/>
                    <a:lumOff val="15000"/>
                  </a:prstClr>
                </a:solidFill>
                <a:latin typeface="Calibri" panose="020F0502020204030204" pitchFamily="34" charset="0"/>
              </a:rPr>
              <a:t>Being in a plan area does not apply land use restrictions by itself </a:t>
            </a:r>
          </a:p>
          <a:p>
            <a:pPr marL="1257300" lvl="2" indent="-342900" fontAlgn="base">
              <a:spcAft>
                <a:spcPts val="600"/>
              </a:spcAft>
              <a:buFont typeface="Arial" panose="020B0604020202020204" pitchFamily="34" charset="0"/>
              <a:buChar char="•"/>
            </a:pPr>
            <a:r>
              <a:rPr lang="en-US" sz="2000" dirty="0">
                <a:solidFill>
                  <a:prstClr val="black">
                    <a:lumMod val="85000"/>
                    <a:lumOff val="15000"/>
                  </a:prstClr>
                </a:solidFill>
                <a:latin typeface="Calibri" panose="020F0502020204030204" pitchFamily="34" charset="0"/>
              </a:rPr>
              <a:t>Zoning &amp; Farmland Preservation Agreements apply land use </a:t>
            </a:r>
            <a:r>
              <a:rPr lang="en-US" sz="2000" dirty="0" smtClean="0">
                <a:solidFill>
                  <a:prstClr val="black">
                    <a:lumMod val="85000"/>
                    <a:lumOff val="15000"/>
                  </a:prstClr>
                </a:solidFill>
                <a:latin typeface="Calibri" panose="020F0502020204030204" pitchFamily="34" charset="0"/>
              </a:rPr>
              <a:t>restrictions</a:t>
            </a:r>
          </a:p>
          <a:p>
            <a:pPr marL="342900" indent="-342900" fontAlgn="base">
              <a:spcAft>
                <a:spcPts val="600"/>
              </a:spcAft>
              <a:buFont typeface="Arial" panose="020B0604020202020204" pitchFamily="34" charset="0"/>
              <a:buChar char="•"/>
            </a:pPr>
            <a:r>
              <a:rPr lang="en-US" sz="2000" dirty="0" smtClean="0">
                <a:solidFill>
                  <a:prstClr val="black">
                    <a:lumMod val="85000"/>
                    <a:lumOff val="15000"/>
                  </a:prstClr>
                </a:solidFill>
                <a:latin typeface="Calibri" panose="020F0502020204030204" pitchFamily="34" charset="0"/>
              </a:rPr>
              <a:t>Property Rights</a:t>
            </a:r>
          </a:p>
          <a:p>
            <a:pPr marL="800100" lvl="1" indent="-342900" fontAlgn="base">
              <a:spcAft>
                <a:spcPts val="600"/>
              </a:spcAft>
              <a:buFont typeface="Arial" panose="020B0604020202020204" pitchFamily="34" charset="0"/>
              <a:buChar char="•"/>
            </a:pPr>
            <a:r>
              <a:rPr lang="en-US" sz="2000" dirty="0" smtClean="0">
                <a:solidFill>
                  <a:prstClr val="black">
                    <a:lumMod val="85000"/>
                    <a:lumOff val="15000"/>
                  </a:prstClr>
                </a:solidFill>
                <a:latin typeface="Calibri" panose="020F0502020204030204" pitchFamily="34" charset="0"/>
              </a:rPr>
              <a:t>Not participating in the plan prohibits your neighbors from receiving a tax credit</a:t>
            </a:r>
          </a:p>
          <a:p>
            <a:pPr marL="342900" indent="-342900" fontAlgn="base">
              <a:spcAft>
                <a:spcPts val="600"/>
              </a:spcAft>
              <a:buFont typeface="Arial" panose="020B0604020202020204" pitchFamily="34" charset="0"/>
              <a:buChar char="•"/>
            </a:pPr>
            <a:r>
              <a:rPr lang="en-US" sz="2000" dirty="0" smtClean="0">
                <a:solidFill>
                  <a:prstClr val="black">
                    <a:lumMod val="85000"/>
                    <a:lumOff val="15000"/>
                  </a:prstClr>
                </a:solidFill>
                <a:latin typeface="Calibri" panose="020F0502020204030204" pitchFamily="34" charset="0"/>
              </a:rPr>
              <a:t>Soil &amp; Water Quality! </a:t>
            </a:r>
          </a:p>
          <a:p>
            <a:pPr marL="342900" indent="-342900" fontAlgn="base">
              <a:spcAft>
                <a:spcPts val="600"/>
              </a:spcAft>
              <a:buFont typeface="Arial" panose="020B0604020202020204" pitchFamily="34" charset="0"/>
              <a:buChar char="•"/>
            </a:pPr>
            <a:r>
              <a:rPr lang="en-US" sz="2000" dirty="0" smtClean="0">
                <a:solidFill>
                  <a:prstClr val="black">
                    <a:lumMod val="85000"/>
                    <a:lumOff val="15000"/>
                  </a:prstClr>
                </a:solidFill>
                <a:latin typeface="Calibri" panose="020F0502020204030204" pitchFamily="34" charset="0"/>
              </a:rPr>
              <a:t>Step towards Tax Credit Eligibility </a:t>
            </a:r>
          </a:p>
          <a:p>
            <a:pPr lvl="2" fontAlgn="base">
              <a:spcAft>
                <a:spcPts val="600"/>
              </a:spcAft>
              <a:buClr>
                <a:srgbClr val="873624"/>
              </a:buClr>
            </a:pPr>
            <a:endParaRPr lang="en-US" sz="2200" dirty="0" smtClean="0">
              <a:solidFill>
                <a:prstClr val="black">
                  <a:lumMod val="85000"/>
                  <a:lumOff val="15000"/>
                </a:prstClr>
              </a:solidFill>
              <a:latin typeface="Calibri" panose="020F0502020204030204" pitchFamily="34" charset="0"/>
            </a:endParaRPr>
          </a:p>
        </p:txBody>
      </p:sp>
    </p:spTree>
    <p:extLst>
      <p:ext uri="{BB962C8B-B14F-4D97-AF65-F5344CB8AC3E}">
        <p14:creationId xmlns:p14="http://schemas.microsoft.com/office/powerpoint/2010/main" val="209287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665495" y="630370"/>
            <a:ext cx="5194613" cy="8161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spcAft>
                <a:spcPct val="0"/>
              </a:spcAft>
              <a:defRPr/>
            </a:pPr>
            <a:r>
              <a:rPr lang="en-US" sz="2400" b="1" dirty="0">
                <a:solidFill>
                  <a:schemeClr val="tx1"/>
                </a:solidFill>
                <a:effectLst>
                  <a:outerShdw blurRad="38100" dist="38100" dir="2700000" algn="tl">
                    <a:srgbClr val="000000">
                      <a:alpha val="43137"/>
                    </a:srgbClr>
                  </a:outerShdw>
                </a:effectLst>
                <a:latin typeface="Calibri" panose="020F0502020204030204" pitchFamily="34" charset="0"/>
              </a:rPr>
              <a:t>Farmland Preservation Zoning</a:t>
            </a:r>
            <a:endParaRPr lang="en-US" sz="3600" b="1"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5" name="Rectangle 4"/>
          <p:cNvSpPr/>
          <p:nvPr/>
        </p:nvSpPr>
        <p:spPr>
          <a:xfrm>
            <a:off x="7113587" y="1446569"/>
            <a:ext cx="4746521" cy="2654573"/>
          </a:xfrm>
          <a:prstGeom prst="rect">
            <a:avLst/>
          </a:prstGeom>
        </p:spPr>
        <p:txBody>
          <a:bodyPr wrap="square">
            <a:spAutoFit/>
          </a:bodyPr>
          <a:lstStyle/>
          <a:p>
            <a:pPr marL="257175" indent="-257175">
              <a:spcAft>
                <a:spcPts val="900"/>
              </a:spcAft>
              <a:buClr>
                <a:srgbClr val="873624"/>
              </a:buClr>
              <a:buFont typeface="Wingdings" panose="05000000000000000000" pitchFamily="2" charset="2"/>
              <a:buChar char="§"/>
            </a:pPr>
            <a:r>
              <a:rPr lang="en-US" dirty="0">
                <a:solidFill>
                  <a:prstClr val="black"/>
                </a:solidFill>
                <a:latin typeface="Calibri" panose="020F0502020204030204" pitchFamily="34" charset="0"/>
              </a:rPr>
              <a:t>Implements FP Plan</a:t>
            </a:r>
          </a:p>
          <a:p>
            <a:pPr marL="257175" indent="-257175">
              <a:spcAft>
                <a:spcPts val="900"/>
              </a:spcAft>
              <a:buClr>
                <a:srgbClr val="873624"/>
              </a:buClr>
              <a:buFont typeface="Wingdings" panose="05000000000000000000" pitchFamily="2" charset="2"/>
              <a:buChar char="§"/>
            </a:pPr>
            <a:r>
              <a:rPr lang="en-US" dirty="0">
                <a:solidFill>
                  <a:prstClr val="black"/>
                </a:solidFill>
                <a:latin typeface="Calibri" panose="020F0502020204030204" pitchFamily="34" charset="0"/>
              </a:rPr>
              <a:t>Limits allowable uses to agricultural activities and uses compatible to agriculture</a:t>
            </a:r>
          </a:p>
          <a:p>
            <a:pPr marL="257175" indent="-257175">
              <a:spcAft>
                <a:spcPts val="900"/>
              </a:spcAft>
              <a:buClr>
                <a:srgbClr val="873624"/>
              </a:buClr>
              <a:buFont typeface="Wingdings" panose="05000000000000000000" pitchFamily="2" charset="2"/>
              <a:buChar char="§"/>
            </a:pPr>
            <a:r>
              <a:rPr lang="en-US" dirty="0">
                <a:solidFill>
                  <a:prstClr val="black"/>
                </a:solidFill>
                <a:latin typeface="Calibri" panose="020F0502020204030204" pitchFamily="34" charset="0"/>
              </a:rPr>
              <a:t>At least 80% of land planned for FP should be zoned for FP</a:t>
            </a:r>
          </a:p>
          <a:p>
            <a:pPr marL="257175" indent="-257175">
              <a:spcAft>
                <a:spcPts val="900"/>
              </a:spcAft>
              <a:buClr>
                <a:srgbClr val="873624"/>
              </a:buClr>
              <a:buFont typeface="Wingdings" panose="05000000000000000000" pitchFamily="2" charset="2"/>
              <a:buChar char="§"/>
            </a:pPr>
            <a:r>
              <a:rPr lang="en-US" dirty="0">
                <a:solidFill>
                  <a:prstClr val="black"/>
                </a:solidFill>
                <a:latin typeface="Calibri" panose="020F0502020204030204" pitchFamily="34" charset="0"/>
              </a:rPr>
              <a:t>Landowners with land located in a farmland preservation zoning district may be eligible to claim a farmland preservation tax credit</a:t>
            </a:r>
          </a:p>
        </p:txBody>
      </p:sp>
      <p:pic>
        <p:nvPicPr>
          <p:cNvPr id="7" name="Picture 6"/>
          <p:cNvPicPr>
            <a:picLocks noChangeAspect="1"/>
          </p:cNvPicPr>
          <p:nvPr/>
        </p:nvPicPr>
        <p:blipFill rotWithShape="1">
          <a:blip r:embed="rId2"/>
          <a:srcRect t="15695" r="3352" b="19020"/>
          <a:stretch/>
        </p:blipFill>
        <p:spPr>
          <a:xfrm>
            <a:off x="227371" y="253999"/>
            <a:ext cx="6886216" cy="6409969"/>
          </a:xfrm>
          <a:prstGeom prst="rect">
            <a:avLst/>
          </a:prstGeom>
        </p:spPr>
      </p:pic>
      <p:pic>
        <p:nvPicPr>
          <p:cNvPr id="8" name="Picture 7"/>
          <p:cNvPicPr>
            <a:picLocks noChangeAspect="1"/>
          </p:cNvPicPr>
          <p:nvPr/>
        </p:nvPicPr>
        <p:blipFill>
          <a:blip r:embed="rId3"/>
          <a:stretch>
            <a:fillRect/>
          </a:stretch>
        </p:blipFill>
        <p:spPr>
          <a:xfrm>
            <a:off x="7206159" y="5381222"/>
            <a:ext cx="2504082" cy="1282746"/>
          </a:xfrm>
          <a:prstGeom prst="rect">
            <a:avLst/>
          </a:prstGeom>
        </p:spPr>
      </p:pic>
    </p:spTree>
    <p:extLst>
      <p:ext uri="{BB962C8B-B14F-4D97-AF65-F5344CB8AC3E}">
        <p14:creationId xmlns:p14="http://schemas.microsoft.com/office/powerpoint/2010/main" val="2627593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181" y="261093"/>
            <a:ext cx="8637475" cy="6284085"/>
          </a:xfrm>
          <a:prstGeom prst="rect">
            <a:avLst/>
          </a:prstGeom>
        </p:spPr>
      </p:pic>
      <p:pic>
        <p:nvPicPr>
          <p:cNvPr id="5" name="Picture 4"/>
          <p:cNvPicPr>
            <a:picLocks noChangeAspect="1"/>
          </p:cNvPicPr>
          <p:nvPr/>
        </p:nvPicPr>
        <p:blipFill>
          <a:blip r:embed="rId3"/>
          <a:stretch>
            <a:fillRect/>
          </a:stretch>
        </p:blipFill>
        <p:spPr>
          <a:xfrm>
            <a:off x="8987807" y="1986663"/>
            <a:ext cx="2012850" cy="4135957"/>
          </a:xfrm>
          <a:prstGeom prst="rect">
            <a:avLst/>
          </a:prstGeom>
        </p:spPr>
      </p:pic>
    </p:spTree>
    <p:extLst>
      <p:ext uri="{BB962C8B-B14F-4D97-AF65-F5344CB8AC3E}">
        <p14:creationId xmlns:p14="http://schemas.microsoft.com/office/powerpoint/2010/main" val="365383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70458" y="1690686"/>
            <a:ext cx="5715000" cy="4613859"/>
          </a:xfrm>
          <a:prstGeom prst="rect">
            <a:avLst/>
          </a:prstGeom>
          <a:solidFill>
            <a:schemeClr val="accent4">
              <a:lumMod val="40000"/>
              <a:lumOff val="60000"/>
            </a:schemeClr>
          </a:solidFill>
          <a:ln>
            <a:solidFill>
              <a:schemeClr val="tx1"/>
            </a:solidFill>
          </a:ln>
        </p:spPr>
        <p:txBody>
          <a:bodyPr wrap="square" rtlCol="0">
            <a:spAutoFit/>
          </a:bodyPr>
          <a:lstStyle/>
          <a:p>
            <a:endParaRPr lang="en-US"/>
          </a:p>
        </p:txBody>
      </p:sp>
      <p:sp>
        <p:nvSpPr>
          <p:cNvPr id="5" name="TextBox 4"/>
          <p:cNvSpPr txBox="1"/>
          <p:nvPr/>
        </p:nvSpPr>
        <p:spPr>
          <a:xfrm>
            <a:off x="425116" y="1690687"/>
            <a:ext cx="5715000" cy="4613859"/>
          </a:xfrm>
          <a:prstGeom prst="rect">
            <a:avLst/>
          </a:prstGeom>
          <a:solidFill>
            <a:schemeClr val="bg1">
              <a:lumMod val="85000"/>
            </a:schemeClr>
          </a:solidFill>
          <a:ln>
            <a:solidFill>
              <a:schemeClr val="tx1"/>
            </a:solidFill>
          </a:ln>
        </p:spPr>
        <p:txBody>
          <a:bodyPr wrap="square" rtlCol="0">
            <a:spAutoFit/>
          </a:bodyPr>
          <a:lstStyle/>
          <a:p>
            <a:endParaRPr lang="en-US"/>
          </a:p>
        </p:txBody>
      </p:sp>
      <p:sp>
        <p:nvSpPr>
          <p:cNvPr id="2" name="Title 1"/>
          <p:cNvSpPr>
            <a:spLocks noGrp="1"/>
          </p:cNvSpPr>
          <p:nvPr>
            <p:ph type="title"/>
          </p:nvPr>
        </p:nvSpPr>
        <p:spPr/>
        <p:txBody>
          <a:bodyPr/>
          <a:lstStyle/>
          <a:p>
            <a:r>
              <a:rPr lang="en-US" dirty="0" smtClean="0"/>
              <a:t>What are the allowable uses in an FP Zoning District? </a:t>
            </a:r>
            <a:endParaRPr lang="en-US" dirty="0"/>
          </a:p>
        </p:txBody>
      </p:sp>
      <p:sp>
        <p:nvSpPr>
          <p:cNvPr id="3" name="TextBox 2"/>
          <p:cNvSpPr txBox="1"/>
          <p:nvPr/>
        </p:nvSpPr>
        <p:spPr>
          <a:xfrm>
            <a:off x="685800" y="2033337"/>
            <a:ext cx="5454316" cy="3785652"/>
          </a:xfrm>
          <a:prstGeom prst="rect">
            <a:avLst/>
          </a:prstGeom>
          <a:noFill/>
        </p:spPr>
        <p:txBody>
          <a:bodyPr wrap="square" rtlCol="0">
            <a:spAutoFit/>
          </a:bodyPr>
          <a:lstStyle/>
          <a:p>
            <a:r>
              <a:rPr lang="en-US" sz="2400" dirty="0" smtClean="0"/>
              <a:t>Permitted</a:t>
            </a:r>
          </a:p>
          <a:p>
            <a:pPr marL="342900" indent="-342900">
              <a:buFont typeface="Arial" panose="020B0604020202020204" pitchFamily="34" charset="0"/>
              <a:buChar char="•"/>
            </a:pPr>
            <a:r>
              <a:rPr lang="en-US" dirty="0" smtClean="0"/>
              <a:t>Agricultural uses</a:t>
            </a:r>
          </a:p>
          <a:p>
            <a:pPr marL="342900" indent="-342900">
              <a:buFont typeface="Arial" panose="020B0604020202020204" pitchFamily="34" charset="0"/>
              <a:buChar char="•"/>
            </a:pPr>
            <a:r>
              <a:rPr lang="en-US" dirty="0" smtClean="0"/>
              <a:t>Accessory uses</a:t>
            </a:r>
          </a:p>
          <a:p>
            <a:pPr marL="342900" indent="-342900">
              <a:buFont typeface="Arial" panose="020B0604020202020204" pitchFamily="34" charset="0"/>
              <a:buChar char="•"/>
            </a:pPr>
            <a:r>
              <a:rPr lang="en-US" dirty="0" smtClean="0"/>
              <a:t>Agriculture-related uses </a:t>
            </a:r>
          </a:p>
          <a:p>
            <a:pPr marL="342900" indent="-342900">
              <a:buFont typeface="Arial" panose="020B0604020202020204" pitchFamily="34" charset="0"/>
              <a:buChar char="•"/>
            </a:pPr>
            <a:r>
              <a:rPr lang="en-US" dirty="0" smtClean="0"/>
              <a:t>Nonfarm residences constructed in a rural residential cluster (in accordance with CUP issued for cluster under s. 91.46)</a:t>
            </a:r>
          </a:p>
          <a:p>
            <a:pPr marL="342900" indent="-342900">
              <a:buFont typeface="Arial" panose="020B0604020202020204" pitchFamily="34" charset="0"/>
              <a:buChar char="•"/>
            </a:pPr>
            <a:r>
              <a:rPr lang="en-US" dirty="0" smtClean="0"/>
              <a:t>Undeveloped natural resource and open space areas </a:t>
            </a:r>
          </a:p>
          <a:p>
            <a:pPr marL="342900" indent="-342900">
              <a:buFont typeface="Arial" panose="020B0604020202020204" pitchFamily="34" charset="0"/>
              <a:buChar char="•"/>
            </a:pPr>
            <a:r>
              <a:rPr lang="en-US" dirty="0" smtClean="0"/>
              <a:t>A transportation, utility, communication or other use that is required under state or federal law to be located in a specific place under state or federal law that preempts the requirement of a conditional use permit for that use </a:t>
            </a:r>
            <a:endParaRPr lang="en-US" dirty="0"/>
          </a:p>
        </p:txBody>
      </p:sp>
      <p:sp>
        <p:nvSpPr>
          <p:cNvPr id="4" name="TextBox 3"/>
          <p:cNvSpPr txBox="1"/>
          <p:nvPr/>
        </p:nvSpPr>
        <p:spPr>
          <a:xfrm>
            <a:off x="6400800" y="2033337"/>
            <a:ext cx="5454316" cy="4062651"/>
          </a:xfrm>
          <a:prstGeom prst="rect">
            <a:avLst/>
          </a:prstGeom>
          <a:noFill/>
        </p:spPr>
        <p:txBody>
          <a:bodyPr wrap="square" rtlCol="0">
            <a:spAutoFit/>
          </a:bodyPr>
          <a:lstStyle/>
          <a:p>
            <a:r>
              <a:rPr lang="en-US" sz="2400" dirty="0" smtClean="0"/>
              <a:t>Conditional</a:t>
            </a:r>
          </a:p>
          <a:p>
            <a:pPr marL="342900" indent="-342900">
              <a:buFont typeface="Arial" panose="020B0604020202020204" pitchFamily="34" charset="0"/>
              <a:buChar char="•"/>
            </a:pPr>
            <a:r>
              <a:rPr lang="en-US" dirty="0" smtClean="0"/>
              <a:t>Agricultural uses</a:t>
            </a:r>
          </a:p>
          <a:p>
            <a:pPr marL="342900" indent="-342900">
              <a:buFont typeface="Arial" panose="020B0604020202020204" pitchFamily="34" charset="0"/>
              <a:buChar char="•"/>
            </a:pPr>
            <a:r>
              <a:rPr lang="en-US" dirty="0" smtClean="0"/>
              <a:t>Accessory uses</a:t>
            </a:r>
          </a:p>
          <a:p>
            <a:pPr marL="342900" indent="-342900">
              <a:buFont typeface="Arial" panose="020B0604020202020204" pitchFamily="34" charset="0"/>
              <a:buChar char="•"/>
            </a:pPr>
            <a:r>
              <a:rPr lang="en-US" dirty="0" smtClean="0"/>
              <a:t>Agriculture-related uses </a:t>
            </a:r>
          </a:p>
          <a:p>
            <a:pPr marL="342900" indent="-342900">
              <a:buFont typeface="Arial" panose="020B0604020202020204" pitchFamily="34" charset="0"/>
              <a:buChar char="•"/>
            </a:pPr>
            <a:r>
              <a:rPr lang="en-US" dirty="0" smtClean="0"/>
              <a:t>Nonfarm residences </a:t>
            </a:r>
          </a:p>
          <a:p>
            <a:pPr marL="342900" indent="-342900">
              <a:buFont typeface="Arial" panose="020B0604020202020204" pitchFamily="34" charset="0"/>
              <a:buChar char="•"/>
            </a:pPr>
            <a:r>
              <a:rPr lang="en-US" dirty="0" smtClean="0"/>
              <a:t>Nonfarm residential clusters</a:t>
            </a:r>
          </a:p>
          <a:p>
            <a:pPr marL="342900" indent="-342900">
              <a:buFont typeface="Arial" panose="020B0604020202020204" pitchFamily="34" charset="0"/>
              <a:buChar char="•"/>
            </a:pPr>
            <a:r>
              <a:rPr lang="en-US" dirty="0" smtClean="0"/>
              <a:t>Transportation, communications, pipeline, electric, transmission, utility or drainage uses</a:t>
            </a:r>
          </a:p>
          <a:p>
            <a:pPr marL="342900" indent="-342900">
              <a:buFont typeface="Arial" panose="020B0604020202020204" pitchFamily="34" charset="0"/>
              <a:buChar char="•"/>
            </a:pPr>
            <a:r>
              <a:rPr lang="en-US" dirty="0" smtClean="0"/>
              <a:t>Governmental, institutional, religious or non profit community uses</a:t>
            </a:r>
          </a:p>
          <a:p>
            <a:pPr marL="342900" indent="-342900">
              <a:buFont typeface="Arial" panose="020B0604020202020204" pitchFamily="34" charset="0"/>
              <a:buChar char="•"/>
            </a:pPr>
            <a:r>
              <a:rPr lang="en-US" dirty="0" smtClean="0"/>
              <a:t>Nonmetallic mineral extraction</a:t>
            </a:r>
          </a:p>
          <a:p>
            <a:pPr marL="342900" indent="-342900">
              <a:buFont typeface="Arial" panose="020B0604020202020204" pitchFamily="34" charset="0"/>
              <a:buChar char="•"/>
            </a:pPr>
            <a:r>
              <a:rPr lang="en-US" dirty="0" smtClean="0"/>
              <a:t>Oil and gas exploration or production that is licensed by DNR under </a:t>
            </a:r>
            <a:r>
              <a:rPr lang="en-US" dirty="0" err="1" smtClean="0"/>
              <a:t>subch</a:t>
            </a:r>
            <a:r>
              <a:rPr lang="en-US" dirty="0" smtClean="0"/>
              <a:t>. II of Ch. 295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36846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Type xmlns="a560607f-be57-43b1-9f74-8ed41293b678">Presentation</DocType>
    <DocumentCategory xmlns="a560607f-be57-43b1-9f74-8ed41293b678">Outreach</Document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D6C14E13A2E846BE01BAD4E0B4BD64" ma:contentTypeVersion="7" ma:contentTypeDescription="Create a new document." ma:contentTypeScope="" ma:versionID="9236950bc8e9b95ef608b3bd01a319a7">
  <xsd:schema xmlns:xsd="http://www.w3.org/2001/XMLSchema" xmlns:xs="http://www.w3.org/2001/XMLSchema" xmlns:p="http://schemas.microsoft.com/office/2006/metadata/properties" xmlns:ns2="a560607f-be57-43b1-9f74-8ed41293b678" targetNamespace="http://schemas.microsoft.com/office/2006/metadata/properties" ma:root="true" ma:fieldsID="4b4ef79eadcb60c73a03f39da36af6df" ns2:_="">
    <xsd:import namespace="a560607f-be57-43b1-9f74-8ed41293b678"/>
    <xsd:element name="properties">
      <xsd:complexType>
        <xsd:sequence>
          <xsd:element name="documentManagement">
            <xsd:complexType>
              <xsd:all>
                <xsd:element ref="ns2:DocumentCategory"/>
                <xsd:element ref="ns2:Doc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60607f-be57-43b1-9f74-8ed41293b678" elementFormDefault="qualified">
    <xsd:import namespace="http://schemas.microsoft.com/office/2006/documentManagement/types"/>
    <xsd:import namespace="http://schemas.microsoft.com/office/infopath/2007/PartnerControls"/>
    <xsd:element name="DocumentCategory" ma:index="8" ma:displayName="DocumentCategory" ma:default="Old Agreement" ma:description="Type of Document" ma:format="Dropdown" ma:internalName="DocumentCategory">
      <xsd:simpleType>
        <xsd:union memberTypes="dms:Text">
          <xsd:simpleType>
            <xsd:restriction base="dms:Choice">
              <xsd:enumeration value="Old Agreement"/>
              <xsd:enumeration value="New Agreement"/>
              <xsd:enumeration value="AEA"/>
              <xsd:enumeration value="CREP"/>
              <xsd:enumeration value="Correction"/>
              <xsd:enumeration value="Info Sheet"/>
              <xsd:enumeration value="Modification"/>
              <xsd:enumeration value="Outreach"/>
              <xsd:enumeration value="Recording"/>
              <xsd:enumeration value="Relinquishment"/>
              <xsd:enumeration value="Planning"/>
              <xsd:enumeration value="Planning/Zoning"/>
              <xsd:enumeration value="Publication"/>
              <xsd:enumeration value="Zoning"/>
            </xsd:restriction>
          </xsd:simpleType>
        </xsd:union>
      </xsd:simpleType>
    </xsd:element>
    <xsd:element name="DocType" ma:index="9" ma:displayName="DocType" ma:default="Contract" ma:description="What type of Document is it?" ma:format="Dropdown" ma:internalName="DocType">
      <xsd:simpleType>
        <xsd:restriction base="dms:Choice">
          <xsd:enumeration value="Checklist"/>
          <xsd:enumeration value="Completeness Determination"/>
          <xsd:enumeration value="Contract"/>
          <xsd:enumeration value="Cover Letter"/>
          <xsd:enumeration value="Fact Sheet"/>
          <xsd:enumeration value="Form"/>
          <xsd:enumeration value="Map"/>
          <xsd:enumeration value="Manual-How To"/>
          <xsd:enumeration value="Postcard"/>
          <xsd:enumeration value="Plan"/>
          <xsd:enumeration value="Policy"/>
          <xsd:enumeration value="Presentation"/>
          <xsd:enumeration value="Procedure"/>
          <xsd:enumeration value="Review Letter"/>
          <xsd:enumeration value="Tracking"/>
          <xsd:enumeration value="Zoning Ordina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6AF37-6D59-4E79-B608-2B4A925E2A8C}">
  <ds:schemaRefs>
    <ds:schemaRef ds:uri="http://schemas.microsoft.com/sharepoint/v3/contenttype/forms"/>
  </ds:schemaRefs>
</ds:datastoreItem>
</file>

<file path=customXml/itemProps2.xml><?xml version="1.0" encoding="utf-8"?>
<ds:datastoreItem xmlns:ds="http://schemas.openxmlformats.org/officeDocument/2006/customXml" ds:itemID="{6572B1F1-35E6-4B24-BC4A-AE369522D93E}">
  <ds:schemaRefs>
    <ds:schemaRef ds:uri="http://schemas.openxmlformats.org/package/2006/metadata/core-properties"/>
    <ds:schemaRef ds:uri="http://schemas.microsoft.com/office/2006/documentManagement/types"/>
    <ds:schemaRef ds:uri="http://schemas.microsoft.com/office/infopath/2007/PartnerControls"/>
    <ds:schemaRef ds:uri="a560607f-be57-43b1-9f74-8ed41293b678"/>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386DB6D9-9E2C-40B4-941C-7A423734B2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60607f-be57-43b1-9f74-8ed41293b6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10093</TotalTime>
  <Words>901</Words>
  <Application>Microsoft Office PowerPoint</Application>
  <PresentationFormat>Widescreen</PresentationFormat>
  <Paragraphs>93</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Segoe UI Light</vt:lpstr>
      <vt:lpstr>Wingdings</vt:lpstr>
      <vt:lpstr>Office Theme</vt:lpstr>
      <vt:lpstr>Farmland Preservation Program</vt:lpstr>
      <vt:lpstr>What is the purpose of the farmland preservation program? </vt:lpstr>
      <vt:lpstr>Program Components </vt:lpstr>
      <vt:lpstr>Farmland Preservation Plan </vt:lpstr>
      <vt:lpstr>PowerPoint Presentation</vt:lpstr>
      <vt:lpstr>Why would I want my town to be included in the County Farmland Preservation Plan? </vt:lpstr>
      <vt:lpstr>PowerPoint Presentation</vt:lpstr>
      <vt:lpstr>PowerPoint Presentation</vt:lpstr>
      <vt:lpstr>What are the allowable uses in an FP Zoning District? </vt:lpstr>
      <vt:lpstr>If my farm is zoned in a Farmland Preservation zoning district, do I have to participate in the program? </vt:lpstr>
      <vt:lpstr>Is there a conversion fee for rezoning out of an FP Zoning District? </vt:lpstr>
      <vt:lpstr>What are the takeaways for FP Zoning? </vt:lpstr>
      <vt:lpstr>PowerPoint Presentation</vt:lpstr>
      <vt:lpstr>Farmland Preservation Tax Credits</vt:lpstr>
      <vt:lpstr>PowerPoint Presentation</vt:lpstr>
      <vt:lpstr>Contact the Farmland Preservation Program for more information</vt:lpstr>
    </vt:vector>
  </TitlesOfParts>
  <Company>DATCP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PartnerUpdateMeetings20180328</dc:title>
  <dc:creator>Vosburg, Katy A</dc:creator>
  <cp:lastModifiedBy>Deputy Clerk</cp:lastModifiedBy>
  <cp:revision>22</cp:revision>
  <dcterms:created xsi:type="dcterms:W3CDTF">2018-03-28T16:23:06Z</dcterms:created>
  <dcterms:modified xsi:type="dcterms:W3CDTF">2019-01-18T20:29:14Z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0x0101001ED6C14E13A2E846BE01BAD4E0B4BD64</vt:lpwstr>
  </property>
</Properties>
</file>